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ntonio Bold" panose="02000803000000000000" pitchFamily="2" charset="77"/>
      <p:regular r:id="rId28"/>
      <p:bold r:id="rId29"/>
    </p:embeddedFont>
    <p:embeddedFont>
      <p:font typeface="Antonio Bold Bold" panose="02000803000000000000" pitchFamily="2" charset="77"/>
      <p:regular r:id="rId30"/>
      <p:bold r:id="rId31"/>
    </p:embeddedFont>
    <p:embeddedFont>
      <p:font typeface="Assistant" pitchFamily="2" charset="-79"/>
      <p:regular r:id="rId32"/>
      <p:bold r:id="rId33"/>
    </p:embeddedFont>
    <p:embeddedFont>
      <p:font typeface="Assistant Bold" pitchFamily="2" charset="-79"/>
      <p:regular r:id="rId34"/>
      <p:bold r:id="rId35"/>
    </p:embeddedFont>
    <p:embeddedFont>
      <p:font typeface="Assistant Bold Bold" pitchFamily="2" charset="-79"/>
      <p:regular r:id="rId36"/>
      <p:bold r:id="rId37"/>
    </p:embeddedFont>
    <p:embeddedFont>
      <p:font typeface="Assistant Regular" pitchFamily="2" charset="-79"/>
      <p:regular r:id="rId38"/>
    </p:embeddedFont>
    <p:embeddedFont>
      <p:font typeface="Assistant Regular Bold" pitchFamily="2" charset="-79"/>
      <p:regular r:id="rId39"/>
      <p:bold r:id="rId40"/>
    </p:embeddedFont>
    <p:embeddedFont>
      <p:font typeface="Calibri" panose="020F0502020204030204" pitchFamily="34" charset="0"/>
      <p:regular r:id="rId41"/>
      <p:bold r:id="rId42"/>
      <p:italic r:id="rId43"/>
      <p:boldItalic r:id="rId44"/>
    </p:embeddedFont>
    <p:embeddedFont>
      <p:font typeface="Canva Sans" panose="020B0503030501040103" pitchFamily="34" charset="0"/>
      <p:regular r:id="rId45"/>
    </p:embeddedFont>
    <p:embeddedFont>
      <p:font typeface="Canva Sans Bold" panose="020B0803030501040103" pitchFamily="34" charset="0"/>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autoAdjust="0"/>
    <p:restoredTop sz="94663" autoAdjust="0"/>
  </p:normalViewPr>
  <p:slideViewPr>
    <p:cSldViewPr>
      <p:cViewPr varScale="1">
        <p:scale>
          <a:sx n="58" d="100"/>
          <a:sy n="58" d="100"/>
        </p:scale>
        <p:origin x="256" y="8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svg"/><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gif"/><Relationship Id="rId10" Type="http://schemas.openxmlformats.org/officeDocument/2006/relationships/image" Target="../media/image9.png"/><Relationship Id="rId4" Type="http://schemas.openxmlformats.org/officeDocument/2006/relationships/image" Target="../media/image3.gif"/><Relationship Id="rId9"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gif"/><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7.gif"/></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7.gif"/></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gif"/></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7.gif"/><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7.gif"/></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7.gif"/></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0.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gif"/></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gif"/><Relationship Id="rId4" Type="http://schemas.openxmlformats.org/officeDocument/2006/relationships/image" Target="../media/image7.gif"/></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2.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gif"/><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image" Target="../media/image7.gif"/><Relationship Id="rId9" Type="http://schemas.openxmlformats.org/officeDocument/2006/relationships/image" Target="../media/image37.svg"/><Relationship Id="rId1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11.gif"/><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gif"/><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14015492" y="-224957"/>
            <a:ext cx="5207405" cy="5207405"/>
          </a:xfrm>
          <a:prstGeom prst="rect">
            <a:avLst/>
          </a:prstGeom>
        </p:spPr>
      </p:pic>
      <p:pic>
        <p:nvPicPr>
          <p:cNvPr id="4" name="Picture 4"/>
          <p:cNvPicPr>
            <a:picLocks noChangeAspect="1"/>
          </p:cNvPicPr>
          <p:nvPr/>
        </p:nvPicPr>
        <p:blipFill>
          <a:blip r:embed="rId5"/>
          <a:srcRect/>
          <a:stretch>
            <a:fillRect/>
          </a:stretch>
        </p:blipFill>
        <p:spPr>
          <a:xfrm>
            <a:off x="10722607" y="1875154"/>
            <a:ext cx="6536693" cy="6536693"/>
          </a:xfrm>
          <a:prstGeom prst="rect">
            <a:avLst/>
          </a:prstGeom>
        </p:spPr>
      </p:pic>
      <p:grpSp>
        <p:nvGrpSpPr>
          <p:cNvPr id="5" name="Group 5"/>
          <p:cNvGrpSpPr>
            <a:grpSpLocks noChangeAspect="1"/>
          </p:cNvGrpSpPr>
          <p:nvPr/>
        </p:nvGrpSpPr>
        <p:grpSpPr>
          <a:xfrm>
            <a:off x="11487664" y="2640221"/>
            <a:ext cx="5006579" cy="500655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5555" b="-5555"/>
              </a:stretch>
            </a:blipFill>
          </p:spPr>
        </p:sp>
      </p:grpSp>
      <p:pic>
        <p:nvPicPr>
          <p:cNvPr id="7" name="Picture 7"/>
          <p:cNvPicPr>
            <a:picLocks noChangeAspect="1"/>
          </p:cNvPicPr>
          <p:nvPr/>
        </p:nvPicPr>
        <p:blipFill>
          <a:blip r:embed="rId7"/>
          <a:srcRect/>
          <a:stretch>
            <a:fillRect/>
          </a:stretch>
        </p:blipFill>
        <p:spPr>
          <a:xfrm>
            <a:off x="10436259" y="6138670"/>
            <a:ext cx="1505402" cy="1268301"/>
          </a:xfrm>
          <a:prstGeom prst="rect">
            <a:avLst/>
          </a:prstGeom>
        </p:spPr>
      </p:pic>
      <p:pic>
        <p:nvPicPr>
          <p:cNvPr id="8" name="Picture 8"/>
          <p:cNvPicPr>
            <a:picLocks noChangeAspect="1"/>
          </p:cNvPicPr>
          <p:nvPr/>
        </p:nvPicPr>
        <p:blipFill>
          <a:blip r:embed="rId8"/>
          <a:srcRect/>
          <a:stretch>
            <a:fillRect/>
          </a:stretch>
        </p:blipFill>
        <p:spPr>
          <a:xfrm>
            <a:off x="8078841" y="1127456"/>
            <a:ext cx="781030" cy="585773"/>
          </a:xfrm>
          <a:prstGeom prst="rect">
            <a:avLst/>
          </a:prstGeom>
        </p:spPr>
      </p:pic>
      <p:pic>
        <p:nvPicPr>
          <p:cNvPr id="9" name="Picture 9"/>
          <p:cNvPicPr>
            <a:picLocks noChangeAspect="1"/>
          </p:cNvPicPr>
          <p:nvPr/>
        </p:nvPicPr>
        <p:blipFill>
          <a:blip r:embed="rId9"/>
          <a:srcRect/>
          <a:stretch>
            <a:fillRect/>
          </a:stretch>
        </p:blipFill>
        <p:spPr>
          <a:xfrm rot="5400000">
            <a:off x="1357021" y="7100903"/>
            <a:ext cx="424379" cy="1081020"/>
          </a:xfrm>
          <a:prstGeom prst="rect">
            <a:avLst/>
          </a:prstGeom>
        </p:spPr>
      </p:pic>
      <p:pic>
        <p:nvPicPr>
          <p:cNvPr id="10" name="Picture 10"/>
          <p:cNvPicPr>
            <a:picLocks noChangeAspect="1"/>
          </p:cNvPicPr>
          <p:nvPr/>
        </p:nvPicPr>
        <p:blipFill>
          <a:blip r:embed="rId8"/>
          <a:srcRect/>
          <a:stretch>
            <a:fillRect/>
          </a:stretch>
        </p:blipFill>
        <p:spPr>
          <a:xfrm>
            <a:off x="16940853" y="8780629"/>
            <a:ext cx="636895" cy="477671"/>
          </a:xfrm>
          <a:prstGeom prst="rect">
            <a:avLst/>
          </a:prstGeom>
        </p:spPr>
      </p:pic>
      <p:sp>
        <p:nvSpPr>
          <p:cNvPr id="11" name="TextBox 11"/>
          <p:cNvSpPr txBox="1"/>
          <p:nvPr/>
        </p:nvSpPr>
        <p:spPr>
          <a:xfrm>
            <a:off x="2595840" y="7246406"/>
            <a:ext cx="6548160" cy="607197"/>
          </a:xfrm>
          <a:prstGeom prst="rect">
            <a:avLst/>
          </a:prstGeom>
        </p:spPr>
        <p:txBody>
          <a:bodyPr lIns="0" tIns="0" rIns="0" bIns="0" rtlCol="0" anchor="t">
            <a:spAutoFit/>
          </a:bodyPr>
          <a:lstStyle/>
          <a:p>
            <a:pPr>
              <a:lnSpc>
                <a:spcPts val="5039"/>
              </a:lnSpc>
              <a:spcBef>
                <a:spcPct val="0"/>
              </a:spcBef>
            </a:pPr>
            <a:r>
              <a:rPr lang="en-US" sz="3599">
                <a:solidFill>
                  <a:srgbClr val="FFFFFF"/>
                </a:solidFill>
                <a:latin typeface="Assistant Regular"/>
              </a:rPr>
              <a:t>Najoe</a:t>
            </a:r>
          </a:p>
        </p:txBody>
      </p:sp>
      <p:sp>
        <p:nvSpPr>
          <p:cNvPr id="12" name="TextBox 12"/>
          <p:cNvSpPr txBox="1"/>
          <p:nvPr/>
        </p:nvSpPr>
        <p:spPr>
          <a:xfrm rot="2113229">
            <a:off x="3001893" y="-716382"/>
            <a:ext cx="949774" cy="8905505"/>
          </a:xfrm>
          <a:prstGeom prst="rect">
            <a:avLst/>
          </a:prstGeom>
        </p:spPr>
        <p:txBody>
          <a:bodyPr lIns="0" tIns="0" rIns="0" bIns="0" rtlCol="0" anchor="t">
            <a:spAutoFit/>
          </a:bodyPr>
          <a:lstStyle/>
          <a:p>
            <a:pPr algn="ctr">
              <a:lnSpc>
                <a:spcPts val="67732"/>
              </a:lnSpc>
              <a:spcBef>
                <a:spcPct val="0"/>
              </a:spcBef>
            </a:pPr>
            <a:r>
              <a:rPr lang="en-US" sz="65127" spc="-1302">
                <a:solidFill>
                  <a:srgbClr val="FFFFFF"/>
                </a:solidFill>
                <a:latin typeface="Antonio Bold Bold"/>
              </a:rPr>
              <a:t>/</a:t>
            </a:r>
          </a:p>
        </p:txBody>
      </p:sp>
      <p:sp>
        <p:nvSpPr>
          <p:cNvPr id="13" name="TextBox 13"/>
          <p:cNvSpPr txBox="1"/>
          <p:nvPr/>
        </p:nvSpPr>
        <p:spPr>
          <a:xfrm>
            <a:off x="1569210" y="1701230"/>
            <a:ext cx="1354010" cy="3432176"/>
          </a:xfrm>
          <a:prstGeom prst="rect">
            <a:avLst/>
          </a:prstGeom>
        </p:spPr>
        <p:txBody>
          <a:bodyPr lIns="0" tIns="0" rIns="0" bIns="0" rtlCol="0" anchor="t">
            <a:spAutoFit/>
          </a:bodyPr>
          <a:lstStyle/>
          <a:p>
            <a:pPr algn="ctr">
              <a:lnSpc>
                <a:spcPts val="26000"/>
              </a:lnSpc>
              <a:spcBef>
                <a:spcPct val="0"/>
              </a:spcBef>
            </a:pPr>
            <a:r>
              <a:rPr lang="en-US" sz="25000" spc="-500">
                <a:solidFill>
                  <a:srgbClr val="FFFFFF"/>
                </a:solidFill>
                <a:latin typeface="Antonio Bold Bold"/>
              </a:rPr>
              <a:t>I</a:t>
            </a:r>
          </a:p>
        </p:txBody>
      </p:sp>
      <p:pic>
        <p:nvPicPr>
          <p:cNvPr id="14" name="Picture 14"/>
          <p:cNvPicPr>
            <a:picLocks noChangeAspect="1"/>
          </p:cNvPicPr>
          <p:nvPr/>
        </p:nvPicPr>
        <p:blipFill>
          <a:blip r:embed="rId10"/>
          <a:srcRect t="8309" b="8309"/>
          <a:stretch>
            <a:fillRect/>
          </a:stretch>
        </p:blipFill>
        <p:spPr>
          <a:xfrm rot="-3035974">
            <a:off x="1944120" y="5467908"/>
            <a:ext cx="968897" cy="915445"/>
          </a:xfrm>
          <a:prstGeom prst="rect">
            <a:avLst/>
          </a:prstGeom>
        </p:spPr>
      </p:pic>
      <p:sp>
        <p:nvSpPr>
          <p:cNvPr id="15" name="TextBox 15"/>
          <p:cNvSpPr txBox="1"/>
          <p:nvPr/>
        </p:nvSpPr>
        <p:spPr>
          <a:xfrm>
            <a:off x="6469230" y="3613149"/>
            <a:ext cx="1354010" cy="3432176"/>
          </a:xfrm>
          <a:prstGeom prst="rect">
            <a:avLst/>
          </a:prstGeom>
        </p:spPr>
        <p:txBody>
          <a:bodyPr lIns="0" tIns="0" rIns="0" bIns="0" rtlCol="0" anchor="t">
            <a:spAutoFit/>
          </a:bodyPr>
          <a:lstStyle/>
          <a:p>
            <a:pPr algn="ctr">
              <a:lnSpc>
                <a:spcPts val="26000"/>
              </a:lnSpc>
              <a:spcBef>
                <a:spcPct val="0"/>
              </a:spcBef>
            </a:pPr>
            <a:r>
              <a:rPr lang="en-US" sz="25000" spc="-500">
                <a:solidFill>
                  <a:srgbClr val="FFFFFF"/>
                </a:solidFill>
                <a:latin typeface="Antonio Bold Bold"/>
              </a:rPr>
              <a:t>U</a:t>
            </a:r>
          </a:p>
        </p:txBody>
      </p:sp>
      <p:sp>
        <p:nvSpPr>
          <p:cNvPr id="16" name="TextBox 16"/>
          <p:cNvSpPr txBox="1"/>
          <p:nvPr/>
        </p:nvSpPr>
        <p:spPr>
          <a:xfrm rot="-2501942">
            <a:off x="2269896" y="3380299"/>
            <a:ext cx="5386690" cy="863473"/>
          </a:xfrm>
          <a:prstGeom prst="rect">
            <a:avLst/>
          </a:prstGeom>
        </p:spPr>
        <p:txBody>
          <a:bodyPr lIns="0" tIns="0" rIns="0" bIns="0" rtlCol="0" anchor="t">
            <a:spAutoFit/>
          </a:bodyPr>
          <a:lstStyle/>
          <a:p>
            <a:pPr algn="ctr">
              <a:lnSpc>
                <a:spcPts val="6655"/>
              </a:lnSpc>
              <a:spcBef>
                <a:spcPct val="0"/>
              </a:spcBef>
            </a:pPr>
            <a:r>
              <a:rPr lang="en-US" sz="6399" spc="-127">
                <a:solidFill>
                  <a:srgbClr val="8C52FF"/>
                </a:solidFill>
                <a:latin typeface="Antonio Bold Bold"/>
              </a:rPr>
              <a:t>E  R  R  A  F  O  R  M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8" name="TextBox 8"/>
          <p:cNvSpPr txBox="1"/>
          <p:nvPr/>
        </p:nvSpPr>
        <p:spPr>
          <a:xfrm>
            <a:off x="329136" y="3820442"/>
            <a:ext cx="8664476" cy="4199890"/>
          </a:xfrm>
          <a:prstGeom prst="rect">
            <a:avLst/>
          </a:prstGeom>
        </p:spPr>
        <p:txBody>
          <a:bodyPr lIns="0" tIns="0" rIns="0" bIns="0" rtlCol="0" anchor="t">
            <a:spAutoFit/>
          </a:bodyPr>
          <a:lstStyle/>
          <a:p>
            <a:pPr>
              <a:lnSpc>
                <a:spcPts val="4759"/>
              </a:lnSpc>
            </a:pPr>
            <a:r>
              <a:rPr lang="en-US" sz="3399">
                <a:solidFill>
                  <a:srgbClr val="FFFFFF"/>
                </a:solidFill>
                <a:latin typeface="Canva Sans"/>
              </a:rPr>
              <a:t>With modern concept of administration. </a:t>
            </a:r>
          </a:p>
          <a:p>
            <a:pPr>
              <a:lnSpc>
                <a:spcPts val="4759"/>
              </a:lnSpc>
            </a:pPr>
            <a:r>
              <a:rPr lang="en-US" sz="3399">
                <a:solidFill>
                  <a:srgbClr val="FFFFFF"/>
                </a:solidFill>
                <a:latin typeface="Canva Sans"/>
              </a:rPr>
              <a:t>A DevOps lifecycle is introduced. </a:t>
            </a:r>
          </a:p>
          <a:p>
            <a:pPr>
              <a:lnSpc>
                <a:spcPts val="4759"/>
              </a:lnSpc>
            </a:pPr>
            <a:endParaRPr lang="en-US" sz="3399">
              <a:solidFill>
                <a:srgbClr val="FFFFFF"/>
              </a:solidFill>
              <a:latin typeface="Canva Sans"/>
            </a:endParaRPr>
          </a:p>
          <a:p>
            <a:pPr>
              <a:lnSpc>
                <a:spcPts val="4759"/>
              </a:lnSpc>
            </a:pPr>
            <a:r>
              <a:rPr lang="en-US" sz="3399">
                <a:solidFill>
                  <a:srgbClr val="FFFFFF"/>
                </a:solidFill>
                <a:latin typeface="Canva Sans"/>
              </a:rPr>
              <a:t>The sole purpose are to automate all task </a:t>
            </a:r>
          </a:p>
          <a:p>
            <a:pPr>
              <a:lnSpc>
                <a:spcPts val="4759"/>
              </a:lnSpc>
            </a:pPr>
            <a:r>
              <a:rPr lang="en-US" sz="3399">
                <a:solidFill>
                  <a:srgbClr val="FFFFFF"/>
                </a:solidFill>
                <a:latin typeface="Canva Sans"/>
              </a:rPr>
              <a:t>end to end and repack the environment </a:t>
            </a:r>
          </a:p>
          <a:p>
            <a:pPr>
              <a:lnSpc>
                <a:spcPts val="4759"/>
              </a:lnSpc>
            </a:pPr>
            <a:r>
              <a:rPr lang="en-US" sz="3399">
                <a:solidFill>
                  <a:srgbClr val="FFFFFF"/>
                </a:solidFill>
                <a:latin typeface="Canva Sans"/>
              </a:rPr>
              <a:t>and applications so that software </a:t>
            </a:r>
          </a:p>
          <a:p>
            <a:pPr>
              <a:lnSpc>
                <a:spcPts val="4759"/>
              </a:lnSpc>
            </a:pPr>
            <a:r>
              <a:rPr lang="en-US" sz="3399">
                <a:solidFill>
                  <a:srgbClr val="FFFFFF"/>
                </a:solidFill>
                <a:latin typeface="Canva Sans"/>
              </a:rPr>
              <a:t>lifecycle are in seemless move.</a:t>
            </a:r>
          </a:p>
        </p:txBody>
      </p:sp>
      <p:pic>
        <p:nvPicPr>
          <p:cNvPr id="10" name="Picture 9" descr="A person sitting at a table&#10;&#10;Description automatically generated with low confidence">
            <a:extLst>
              <a:ext uri="{FF2B5EF4-FFF2-40B4-BE49-F238E27FC236}">
                <a16:creationId xmlns:a16="http://schemas.microsoft.com/office/drawing/2014/main" id="{D181A92B-4922-E395-D98C-833D95FB6B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8005" y="3429000"/>
            <a:ext cx="8162368" cy="45913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TERRAFORM &amp; MECHANICS</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7" name="TextBox 7"/>
          <p:cNvSpPr txBox="1"/>
          <p:nvPr/>
        </p:nvSpPr>
        <p:spPr>
          <a:xfrm>
            <a:off x="634285" y="4103484"/>
            <a:ext cx="15879441" cy="3599815"/>
          </a:xfrm>
          <a:prstGeom prst="rect">
            <a:avLst/>
          </a:prstGeom>
        </p:spPr>
        <p:txBody>
          <a:bodyPr lIns="0" tIns="0" rIns="0" bIns="0" rtlCol="0" anchor="t">
            <a:spAutoFit/>
          </a:bodyPr>
          <a:lstStyle/>
          <a:p>
            <a:pPr>
              <a:lnSpc>
                <a:spcPts val="4759"/>
              </a:lnSpc>
            </a:pPr>
            <a:r>
              <a:rPr lang="en-US" sz="3399">
                <a:solidFill>
                  <a:srgbClr val="FFFFFF"/>
                </a:solidFill>
                <a:latin typeface="Canva Sans"/>
              </a:rPr>
              <a:t>Terraform. Is an IaaC tool that allow you to automate or define &amp; manage your infrastructure either in a platform base or services that run on top of the platform or on-premise.</a:t>
            </a:r>
          </a:p>
          <a:p>
            <a:pPr>
              <a:lnSpc>
                <a:spcPts val="4759"/>
              </a:lnSpc>
            </a:pPr>
            <a:endParaRPr lang="en-US" sz="3399">
              <a:solidFill>
                <a:srgbClr val="FFFFFF"/>
              </a:solidFill>
              <a:latin typeface="Canva Sans"/>
            </a:endParaRPr>
          </a:p>
          <a:p>
            <a:pPr>
              <a:lnSpc>
                <a:spcPts val="4759"/>
              </a:lnSpc>
            </a:pPr>
            <a:r>
              <a:rPr lang="en-US" sz="3399">
                <a:solidFill>
                  <a:srgbClr val="FFFFFF"/>
                </a:solidFill>
                <a:latin typeface="Canva Sans"/>
              </a:rPr>
              <a:t>Note: The Platform here is refer as Cloud Provider / Server Provider.</a:t>
            </a:r>
          </a:p>
          <a:p>
            <a:pPr>
              <a:lnSpc>
                <a:spcPts val="4759"/>
              </a:lnSpc>
            </a:pPr>
            <a:endParaRPr lang="en-US" sz="3399">
              <a:solidFill>
                <a:srgbClr val="FFFFFF"/>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TERRAFORM &amp; MECHANICS</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7" name="TextBox 7"/>
          <p:cNvSpPr txBox="1"/>
          <p:nvPr/>
        </p:nvSpPr>
        <p:spPr>
          <a:xfrm>
            <a:off x="634285" y="4103484"/>
            <a:ext cx="15879441" cy="1799590"/>
          </a:xfrm>
          <a:prstGeom prst="rect">
            <a:avLst/>
          </a:prstGeom>
        </p:spPr>
        <p:txBody>
          <a:bodyPr lIns="0" tIns="0" rIns="0" bIns="0" rtlCol="0" anchor="t">
            <a:spAutoFit/>
          </a:bodyPr>
          <a:lstStyle/>
          <a:p>
            <a:pPr>
              <a:lnSpc>
                <a:spcPts val="4759"/>
              </a:lnSpc>
            </a:pPr>
            <a:r>
              <a:rPr lang="en-US" sz="3399">
                <a:solidFill>
                  <a:srgbClr val="FFFFFF"/>
                </a:solidFill>
                <a:latin typeface="Canva Sans"/>
              </a:rPr>
              <a:t>This tools is human readable to configure file, versioning, reuse and share. The consistent workflow to provision and manage is what makes it can go through software lifecyle smooth. It is OpenSource.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TERRAFORM &amp; MECHANICS</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7" name="TextBox 7"/>
          <p:cNvSpPr txBox="1"/>
          <p:nvPr/>
        </p:nvSpPr>
        <p:spPr>
          <a:xfrm>
            <a:off x="634285" y="3229582"/>
            <a:ext cx="15879441" cy="66001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Workflow. There are 3 stages :</a:t>
            </a:r>
          </a:p>
          <a:p>
            <a:pPr marL="1468119" lvl="2" indent="-489373">
              <a:lnSpc>
                <a:spcPts val="4759"/>
              </a:lnSpc>
              <a:buFont typeface="Arial"/>
              <a:buChar char="⚬"/>
            </a:pPr>
            <a:r>
              <a:rPr lang="en-US" sz="3399">
                <a:solidFill>
                  <a:srgbClr val="FFFFFF"/>
                </a:solidFill>
                <a:latin typeface="Canva Sans Bold"/>
              </a:rPr>
              <a:t>Write</a:t>
            </a:r>
            <a:r>
              <a:rPr lang="en-US" sz="3399">
                <a:solidFill>
                  <a:srgbClr val="FFFFFF"/>
                </a:solidFill>
                <a:latin typeface="Canva Sans"/>
              </a:rPr>
              <a:t>: A step to define your desired resources either to manage or build, which may be across multiple cloud providers and services.</a:t>
            </a:r>
          </a:p>
          <a:p>
            <a:pPr>
              <a:lnSpc>
                <a:spcPts val="4759"/>
              </a:lnSpc>
            </a:pPr>
            <a:endParaRPr lang="en-US" sz="3399">
              <a:solidFill>
                <a:srgbClr val="FFFFFF"/>
              </a:solidFill>
              <a:latin typeface="Canva Sans"/>
            </a:endParaRPr>
          </a:p>
          <a:p>
            <a:pPr marL="1468119" lvl="2" indent="-489373">
              <a:lnSpc>
                <a:spcPts val="4759"/>
              </a:lnSpc>
              <a:buFont typeface="Arial"/>
              <a:buChar char="⚬"/>
            </a:pPr>
            <a:r>
              <a:rPr lang="en-US" sz="3399">
                <a:solidFill>
                  <a:srgbClr val="FFFFFF"/>
                </a:solidFill>
                <a:latin typeface="Canva Sans Bold"/>
              </a:rPr>
              <a:t>Plan</a:t>
            </a:r>
            <a:r>
              <a:rPr lang="en-US" sz="3399">
                <a:solidFill>
                  <a:srgbClr val="FFFFFF"/>
                </a:solidFill>
                <a:latin typeface="Canva Sans"/>
              </a:rPr>
              <a:t>: Terraform creates an execution plan describing the infrastructure it will create, update, or destroy based on the existing infrastructure and your configuration.</a:t>
            </a:r>
          </a:p>
          <a:p>
            <a:pPr>
              <a:lnSpc>
                <a:spcPts val="4759"/>
              </a:lnSpc>
            </a:pPr>
            <a:endParaRPr lang="en-US" sz="3399">
              <a:solidFill>
                <a:srgbClr val="FFFFFF"/>
              </a:solidFill>
              <a:latin typeface="Canva Sans"/>
            </a:endParaRPr>
          </a:p>
          <a:p>
            <a:pPr marL="1468119" lvl="2" indent="-489373">
              <a:lnSpc>
                <a:spcPts val="4759"/>
              </a:lnSpc>
              <a:buFont typeface="Arial"/>
              <a:buChar char="⚬"/>
            </a:pPr>
            <a:r>
              <a:rPr lang="en-US" sz="3399">
                <a:solidFill>
                  <a:srgbClr val="FFFFFF"/>
                </a:solidFill>
                <a:latin typeface="Canva Sans Bold"/>
              </a:rPr>
              <a:t>Apply</a:t>
            </a:r>
            <a:r>
              <a:rPr lang="en-US" sz="3399">
                <a:solidFill>
                  <a:srgbClr val="FFFFFF"/>
                </a:solidFill>
                <a:latin typeface="Canva Sans"/>
              </a:rPr>
              <a:t>: On approval, Terraform performs the proposed operations in the correct order, respecting any resource dependencies.</a:t>
            </a:r>
          </a:p>
          <a:p>
            <a:pPr>
              <a:lnSpc>
                <a:spcPts val="4759"/>
              </a:lnSpc>
            </a:pPr>
            <a:endParaRPr lang="en-US" sz="3399">
              <a:solidFill>
                <a:srgbClr val="FFFFFF"/>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TERRAFORM &amp; MECHANICS</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graphicFrame>
        <p:nvGraphicFramePr>
          <p:cNvPr id="7" name="Table 7"/>
          <p:cNvGraphicFramePr>
            <a:graphicFrameLocks noGrp="1"/>
          </p:cNvGraphicFramePr>
          <p:nvPr>
            <p:extLst>
              <p:ext uri="{D42A27DB-BD31-4B8C-83A1-F6EECF244321}">
                <p14:modId xmlns:p14="http://schemas.microsoft.com/office/powerpoint/2010/main" val="3719587449"/>
              </p:ext>
            </p:extLst>
          </p:nvPr>
        </p:nvGraphicFramePr>
        <p:xfrm>
          <a:off x="1333406" y="4219547"/>
          <a:ext cx="14754024" cy="5465763"/>
        </p:xfrm>
        <a:graphic>
          <a:graphicData uri="http://schemas.openxmlformats.org/drawingml/2006/table">
            <a:tbl>
              <a:tblPr/>
              <a:tblGrid>
                <a:gridCol w="3735542">
                  <a:extLst>
                    <a:ext uri="{9D8B030D-6E8A-4147-A177-3AD203B41FA5}">
                      <a16:colId xmlns:a16="http://schemas.microsoft.com/office/drawing/2014/main" val="20000"/>
                    </a:ext>
                  </a:extLst>
                </a:gridCol>
                <a:gridCol w="4526227">
                  <a:extLst>
                    <a:ext uri="{9D8B030D-6E8A-4147-A177-3AD203B41FA5}">
                      <a16:colId xmlns:a16="http://schemas.microsoft.com/office/drawing/2014/main" val="20001"/>
                    </a:ext>
                  </a:extLst>
                </a:gridCol>
                <a:gridCol w="6492255">
                  <a:extLst>
                    <a:ext uri="{9D8B030D-6E8A-4147-A177-3AD203B41FA5}">
                      <a16:colId xmlns:a16="http://schemas.microsoft.com/office/drawing/2014/main" val="20002"/>
                    </a:ext>
                  </a:extLst>
                </a:gridCol>
              </a:tblGrid>
              <a:tr h="1130241">
                <a:tc>
                  <a:txBody>
                    <a:bodyPr/>
                    <a:lstStyle/>
                    <a:p>
                      <a:pPr algn="l">
                        <a:defRPr/>
                      </a:pPr>
                      <a:r>
                        <a:rPr lang="en-US" sz="3200">
                          <a:solidFill>
                            <a:srgbClr val="FFFFFF"/>
                          </a:solidFill>
                          <a:latin typeface="Assistant Regular"/>
                        </a:rPr>
                        <a:t>Method</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a:solidFill>
                            <a:srgbClr val="FFFFFF"/>
                          </a:solidFill>
                          <a:latin typeface="Assistant Regular"/>
                        </a:rPr>
                        <a:t>Description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dirty="0">
                          <a:solidFill>
                            <a:srgbClr val="FFFFFF"/>
                          </a:solidFill>
                          <a:latin typeface="Assistant Regular"/>
                        </a:rPr>
                        <a:t>Example</a:t>
                      </a:r>
                      <a:endParaRPr lang="en-US" sz="1100" dirty="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601841">
                <a:tc>
                  <a:txBody>
                    <a:bodyPr/>
                    <a:lstStyle/>
                    <a:p>
                      <a:pPr algn="l">
                        <a:defRPr/>
                      </a:pPr>
                      <a:r>
                        <a:rPr lang="en-US" sz="3200">
                          <a:solidFill>
                            <a:srgbClr val="FFFFFF"/>
                          </a:solidFill>
                          <a:latin typeface="Assistant Regular"/>
                        </a:rPr>
                        <a:t>Declarative Method</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a:solidFill>
                            <a:srgbClr val="FFFFFF"/>
                          </a:solidFill>
                          <a:latin typeface="Assistant Regular"/>
                        </a:rPr>
                        <a:t>Declare and get result</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dirty="0">
                          <a:solidFill>
                            <a:srgbClr val="FFFFFF"/>
                          </a:solidFill>
                          <a:latin typeface="Assistant Regular"/>
                        </a:rPr>
                        <a:t>"Hey </a:t>
                      </a:r>
                      <a:r>
                        <a:rPr lang="en-US" sz="3200" dirty="0" err="1">
                          <a:solidFill>
                            <a:srgbClr val="FFFFFF"/>
                          </a:solidFill>
                          <a:latin typeface="Assistant Regular"/>
                        </a:rPr>
                        <a:t>i</a:t>
                      </a:r>
                      <a:r>
                        <a:rPr lang="en-US" sz="3200" dirty="0">
                          <a:solidFill>
                            <a:srgbClr val="FFFFFF"/>
                          </a:solidFill>
                          <a:latin typeface="Assistant Regular"/>
                        </a:rPr>
                        <a:t> want to 1 clone </a:t>
                      </a:r>
                      <a:r>
                        <a:rPr lang="en-US" sz="3200" dirty="0" err="1">
                          <a:solidFill>
                            <a:srgbClr val="FFFFFF"/>
                          </a:solidFill>
                          <a:latin typeface="Assistant Regular"/>
                        </a:rPr>
                        <a:t>server".You</a:t>
                      </a:r>
                      <a:r>
                        <a:rPr lang="en-US" sz="3200" dirty="0">
                          <a:solidFill>
                            <a:srgbClr val="FFFFFF"/>
                          </a:solidFill>
                          <a:latin typeface="Assistant Regular"/>
                        </a:rPr>
                        <a:t> will get 1 clone server</a:t>
                      </a:r>
                      <a:endParaRPr lang="en-US" sz="1100" dirty="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733681">
                <a:tc>
                  <a:txBody>
                    <a:bodyPr/>
                    <a:lstStyle/>
                    <a:p>
                      <a:pPr algn="l">
                        <a:defRPr/>
                      </a:pPr>
                      <a:r>
                        <a:rPr lang="en-US" sz="3200">
                          <a:solidFill>
                            <a:srgbClr val="FFFFFF"/>
                          </a:solidFill>
                          <a:latin typeface="Assistant Regular"/>
                        </a:rPr>
                        <a:t>Procedural/Imperative Method</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a:solidFill>
                            <a:schemeClr val="bg1"/>
                          </a:solidFill>
                          <a:latin typeface="Assistant" pitchFamily="2" charset="-79"/>
                          <a:cs typeface="Assistant" pitchFamily="2" charset="-79"/>
                        </a:rPr>
                        <a:t>A step by step according toinstructions</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dirty="0">
                          <a:solidFill>
                            <a:schemeClr val="bg1"/>
                          </a:solidFill>
                          <a:latin typeface="Assistant" pitchFamily="2" charset="-79"/>
                          <a:cs typeface="Assistant" pitchFamily="2" charset="-79"/>
                        </a:rPr>
                        <a:t>1. Create a clone server</a:t>
                      </a:r>
                    </a:p>
                    <a:p>
                      <a:r>
                        <a:rPr lang="en-US" sz="3200" dirty="0">
                          <a:solidFill>
                            <a:schemeClr val="bg1"/>
                          </a:solidFill>
                          <a:latin typeface="Assistant" pitchFamily="2" charset="-79"/>
                          <a:cs typeface="Assistant" pitchFamily="2" charset="-79"/>
                        </a:rPr>
                        <a:t>2. Assign Firewall</a:t>
                      </a:r>
                    </a:p>
                    <a:p>
                      <a:r>
                        <a:rPr lang="en-US" sz="3200" dirty="0">
                          <a:solidFill>
                            <a:schemeClr val="bg1"/>
                          </a:solidFill>
                          <a:latin typeface="Assistant" pitchFamily="2" charset="-79"/>
                          <a:cs typeface="Assistant" pitchFamily="2" charset="-79"/>
                        </a:rPr>
                        <a:t>3. Assign Groups</a:t>
                      </a:r>
                    </a:p>
                    <a:p>
                      <a:r>
                        <a:rPr lang="en-US" sz="3200" dirty="0">
                          <a:solidFill>
                            <a:schemeClr val="bg1"/>
                          </a:solidFill>
                          <a:latin typeface="Assistant" pitchFamily="2" charset="-79"/>
                          <a:cs typeface="Assistant" pitchFamily="2" charset="-79"/>
                        </a:rPr>
                        <a:t>4. Destroy the old one</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8"/>
          <p:cNvSpPr txBox="1"/>
          <p:nvPr/>
        </p:nvSpPr>
        <p:spPr>
          <a:xfrm>
            <a:off x="634285" y="3229582"/>
            <a:ext cx="15879441" cy="5994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Method to write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TERRAFORM &amp; MECHANICS</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graphicFrame>
        <p:nvGraphicFramePr>
          <p:cNvPr id="7" name="Table 7"/>
          <p:cNvGraphicFramePr>
            <a:graphicFrameLocks noGrp="1"/>
          </p:cNvGraphicFramePr>
          <p:nvPr/>
        </p:nvGraphicFramePr>
        <p:xfrm>
          <a:off x="2145496" y="3829022"/>
          <a:ext cx="13539088" cy="6296024"/>
        </p:xfrm>
        <a:graphic>
          <a:graphicData uri="http://schemas.openxmlformats.org/drawingml/2006/table">
            <a:tbl>
              <a:tblPr/>
              <a:tblGrid>
                <a:gridCol w="6769544">
                  <a:extLst>
                    <a:ext uri="{9D8B030D-6E8A-4147-A177-3AD203B41FA5}">
                      <a16:colId xmlns:a16="http://schemas.microsoft.com/office/drawing/2014/main" val="20000"/>
                    </a:ext>
                  </a:extLst>
                </a:gridCol>
                <a:gridCol w="6769544">
                  <a:extLst>
                    <a:ext uri="{9D8B030D-6E8A-4147-A177-3AD203B41FA5}">
                      <a16:colId xmlns:a16="http://schemas.microsoft.com/office/drawing/2014/main" val="20001"/>
                    </a:ext>
                  </a:extLst>
                </a:gridCol>
              </a:tblGrid>
              <a:tr h="813316">
                <a:tc>
                  <a:txBody>
                    <a:bodyPr/>
                    <a:lstStyle/>
                    <a:p>
                      <a:pPr algn="l">
                        <a:defRPr/>
                      </a:pPr>
                      <a:r>
                        <a:rPr lang="en-US" sz="1999">
                          <a:solidFill>
                            <a:srgbClr val="FFFFFF"/>
                          </a:solidFill>
                          <a:latin typeface="Canva Sans"/>
                        </a:rPr>
                        <a:t>Other IaaC (Ansible, Chef, Puppets)</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Terraform</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67348">
                <a:tc>
                  <a:txBody>
                    <a:bodyPr/>
                    <a:lstStyle/>
                    <a:p>
                      <a:pPr algn="l">
                        <a:defRPr/>
                      </a:pPr>
                      <a:r>
                        <a:rPr lang="en-US" sz="1999">
                          <a:solidFill>
                            <a:srgbClr val="FFFFFF"/>
                          </a:solidFill>
                          <a:latin typeface="Canva Sans"/>
                        </a:rPr>
                        <a:t>Provisioning, Configuration Management, Manage Infrastructure</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Provisioning, Configuration Management, Manage Infrastructure</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875412">
                <a:tc>
                  <a:txBody>
                    <a:bodyPr/>
                    <a:lstStyle/>
                    <a:p>
                      <a:pPr algn="l">
                        <a:defRPr/>
                      </a:pPr>
                      <a:r>
                        <a:rPr lang="en-US" sz="1999">
                          <a:solidFill>
                            <a:srgbClr val="FFFFFF"/>
                          </a:solidFill>
                          <a:latin typeface="Canva Sans"/>
                        </a:rPr>
                        <a:t>Mainly a configuration tools- Configure Infra- Configuration management for deploying and apps- configure to install, and update softeware/dependencies</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Mainly infrastructure provisioning tools- Deploy and configure env, software, and app.</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13316">
                <a:tc>
                  <a:txBody>
                    <a:bodyPr/>
                    <a:lstStyle/>
                    <a:p>
                      <a:pPr algn="l">
                        <a:defRPr/>
                      </a:pPr>
                      <a:r>
                        <a:rPr lang="en-US" sz="1999">
                          <a:solidFill>
                            <a:srgbClr val="FFFFFF"/>
                          </a:solidFill>
                          <a:latin typeface="Canva Sans"/>
                        </a:rPr>
                        <a:t>Mature</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Dynamically change</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13316">
                <a:tc>
                  <a:txBody>
                    <a:bodyPr/>
                    <a:lstStyle/>
                    <a:p>
                      <a:pPr algn="l">
                        <a:defRPr/>
                      </a:pPr>
                      <a:r>
                        <a:rPr lang="en-US" sz="1999">
                          <a:solidFill>
                            <a:srgbClr val="FFFFFF"/>
                          </a:solidFill>
                          <a:latin typeface="Canva Sans"/>
                        </a:rPr>
                        <a:t>Stagnant</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More Advanced Orchestration</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13316">
                <a:tc>
                  <a:txBody>
                    <a:bodyPr/>
                    <a:lstStyle/>
                    <a:p>
                      <a:pPr algn="l">
                        <a:defRPr/>
                      </a:pPr>
                      <a:r>
                        <a:rPr lang="en-US" sz="1999">
                          <a:solidFill>
                            <a:srgbClr val="FFFFFF"/>
                          </a:solidFill>
                          <a:latin typeface="Canva Sans"/>
                        </a:rPr>
                        <a:t>Good for config management</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Good for Orchestration</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8"/>
          <p:cNvSpPr txBox="1"/>
          <p:nvPr/>
        </p:nvSpPr>
        <p:spPr>
          <a:xfrm>
            <a:off x="634285" y="3229582"/>
            <a:ext cx="15879441" cy="5994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Similarities and differentiation on Other tools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16868785" y="8965414"/>
            <a:ext cx="390515" cy="292886"/>
          </a:xfrm>
          <a:prstGeom prst="rect">
            <a:avLst/>
          </a:prstGeom>
        </p:spPr>
      </p:pic>
      <p:pic>
        <p:nvPicPr>
          <p:cNvPr id="4" name="Picture 4"/>
          <p:cNvPicPr>
            <a:picLocks noChangeAspect="1"/>
          </p:cNvPicPr>
          <p:nvPr/>
        </p:nvPicPr>
        <p:blipFill>
          <a:blip r:embed="rId4"/>
          <a:srcRect/>
          <a:stretch>
            <a:fillRect/>
          </a:stretch>
        </p:blipFill>
        <p:spPr>
          <a:xfrm>
            <a:off x="7233057" y="1028700"/>
            <a:ext cx="527030" cy="395273"/>
          </a:xfrm>
          <a:prstGeom prst="rect">
            <a:avLst/>
          </a:prstGeom>
        </p:spPr>
      </p:pic>
      <p:pic>
        <p:nvPicPr>
          <p:cNvPr id="5" name="Picture 5"/>
          <p:cNvPicPr>
            <a:picLocks noChangeAspect="1"/>
          </p:cNvPicPr>
          <p:nvPr/>
        </p:nvPicPr>
        <p:blipFill>
          <a:blip r:embed="rId4"/>
          <a:srcRect/>
          <a:stretch>
            <a:fillRect/>
          </a:stretch>
        </p:blipFill>
        <p:spPr>
          <a:xfrm>
            <a:off x="16673527" y="258810"/>
            <a:ext cx="781030" cy="585773"/>
          </a:xfrm>
          <a:prstGeom prst="rect">
            <a:avLst/>
          </a:prstGeom>
        </p:spPr>
      </p:pic>
      <p:pic>
        <p:nvPicPr>
          <p:cNvPr id="6" name="Picture 6"/>
          <p:cNvPicPr>
            <a:picLocks noChangeAspect="1"/>
          </p:cNvPicPr>
          <p:nvPr/>
        </p:nvPicPr>
        <p:blipFill rotWithShape="1">
          <a:blip r:embed="rId5"/>
          <a:srcRect l="3061" r="9547" b="7955"/>
          <a:stretch/>
        </p:blipFill>
        <p:spPr>
          <a:xfrm>
            <a:off x="3352800" y="2927096"/>
            <a:ext cx="10782134" cy="7093204"/>
          </a:xfrm>
          <a:prstGeom prst="rect">
            <a:avLst/>
          </a:prstGeom>
        </p:spPr>
      </p:pic>
      <p:sp>
        <p:nvSpPr>
          <p:cNvPr id="7" name="TextBox 7"/>
          <p:cNvSpPr txBox="1"/>
          <p:nvPr/>
        </p:nvSpPr>
        <p:spPr>
          <a:xfrm>
            <a:off x="634285" y="1592952"/>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r="32759"/>
          <a:stretch>
            <a:fillRect/>
          </a:stretch>
        </p:blipFill>
        <p:spPr>
          <a:xfrm>
            <a:off x="1000174" y="1994439"/>
            <a:ext cx="6474864" cy="7713998"/>
          </a:xfrm>
          <a:prstGeom prst="rect">
            <a:avLst/>
          </a:prstGeom>
        </p:spPr>
      </p:pic>
      <p:pic>
        <p:nvPicPr>
          <p:cNvPr id="8" name="Picture 8"/>
          <p:cNvPicPr>
            <a:picLocks noChangeAspect="1"/>
          </p:cNvPicPr>
          <p:nvPr/>
        </p:nvPicPr>
        <p:blipFill>
          <a:blip r:embed="rId6"/>
          <a:srcRect l="326" r="15456"/>
          <a:stretch>
            <a:fillRect/>
          </a:stretch>
        </p:blipFill>
        <p:spPr>
          <a:xfrm>
            <a:off x="8335783" y="1994439"/>
            <a:ext cx="8728259" cy="5534209"/>
          </a:xfrm>
          <a:prstGeom prst="rect">
            <a:avLst/>
          </a:prstGeom>
        </p:spPr>
      </p:pic>
      <p:sp>
        <p:nvSpPr>
          <p:cNvPr id="9" name="TextBox 9"/>
          <p:cNvSpPr txBox="1"/>
          <p:nvPr/>
        </p:nvSpPr>
        <p:spPr>
          <a:xfrm>
            <a:off x="11070755" y="8299996"/>
            <a:ext cx="2258169" cy="934720"/>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main.tf</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r="25482"/>
          <a:stretch>
            <a:fillRect/>
          </a:stretch>
        </p:blipFill>
        <p:spPr>
          <a:xfrm>
            <a:off x="485082" y="2167707"/>
            <a:ext cx="7853380" cy="5269515"/>
          </a:xfrm>
          <a:prstGeom prst="rect">
            <a:avLst/>
          </a:prstGeom>
        </p:spPr>
      </p:pic>
      <p:pic>
        <p:nvPicPr>
          <p:cNvPr id="8" name="Picture 8"/>
          <p:cNvPicPr>
            <a:picLocks noChangeAspect="1"/>
          </p:cNvPicPr>
          <p:nvPr/>
        </p:nvPicPr>
        <p:blipFill>
          <a:blip r:embed="rId6"/>
          <a:srcRect/>
          <a:stretch>
            <a:fillRect/>
          </a:stretch>
        </p:blipFill>
        <p:spPr>
          <a:xfrm>
            <a:off x="8969265" y="2146327"/>
            <a:ext cx="7899520" cy="5517342"/>
          </a:xfrm>
          <a:prstGeom prst="rect">
            <a:avLst/>
          </a:prstGeom>
        </p:spPr>
      </p:pic>
      <p:sp>
        <p:nvSpPr>
          <p:cNvPr id="9" name="TextBox 9"/>
          <p:cNvSpPr txBox="1"/>
          <p:nvPr/>
        </p:nvSpPr>
        <p:spPr>
          <a:xfrm>
            <a:off x="10643395" y="8299996"/>
            <a:ext cx="3112889" cy="934720"/>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ssclone.tf</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a:stretch>
            <a:fillRect/>
          </a:stretch>
        </p:blipFill>
        <p:spPr>
          <a:xfrm>
            <a:off x="485082" y="2949894"/>
            <a:ext cx="13375913" cy="1638366"/>
          </a:xfrm>
          <a:prstGeom prst="rect">
            <a:avLst/>
          </a:prstGeom>
        </p:spPr>
      </p:pic>
      <p:sp>
        <p:nvSpPr>
          <p:cNvPr id="8" name="TextBox 8"/>
          <p:cNvSpPr txBox="1"/>
          <p:nvPr/>
        </p:nvSpPr>
        <p:spPr>
          <a:xfrm>
            <a:off x="9603310" y="8299996"/>
            <a:ext cx="5193060" cy="934720"/>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cred-auto.tfvars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1214630" y="6654597"/>
            <a:ext cx="5207405" cy="5207405"/>
          </a:xfrm>
          <a:prstGeom prst="rect">
            <a:avLst/>
          </a:prstGeom>
        </p:spPr>
      </p:pic>
      <p:pic>
        <p:nvPicPr>
          <p:cNvPr id="4" name="Picture 4"/>
          <p:cNvPicPr>
            <a:picLocks noChangeAspect="1"/>
          </p:cNvPicPr>
          <p:nvPr/>
        </p:nvPicPr>
        <p:blipFill>
          <a:blip r:embed="rId5"/>
          <a:srcRect/>
          <a:stretch>
            <a:fillRect/>
          </a:stretch>
        </p:blipFill>
        <p:spPr>
          <a:xfrm>
            <a:off x="8995699" y="3160486"/>
            <a:ext cx="453996" cy="340497"/>
          </a:xfrm>
          <a:prstGeom prst="rect">
            <a:avLst/>
          </a:prstGeom>
        </p:spPr>
      </p:pic>
      <p:pic>
        <p:nvPicPr>
          <p:cNvPr id="5" name="Picture 5"/>
          <p:cNvPicPr>
            <a:picLocks noChangeAspect="1"/>
          </p:cNvPicPr>
          <p:nvPr/>
        </p:nvPicPr>
        <p:blipFill>
          <a:blip r:embed="rId5"/>
          <a:srcRect/>
          <a:stretch>
            <a:fillRect/>
          </a:stretch>
        </p:blipFill>
        <p:spPr>
          <a:xfrm>
            <a:off x="8995699" y="4501496"/>
            <a:ext cx="453996" cy="340497"/>
          </a:xfrm>
          <a:prstGeom prst="rect">
            <a:avLst/>
          </a:prstGeom>
        </p:spPr>
      </p:pic>
      <p:pic>
        <p:nvPicPr>
          <p:cNvPr id="6" name="Picture 6"/>
          <p:cNvPicPr>
            <a:picLocks noChangeAspect="1"/>
          </p:cNvPicPr>
          <p:nvPr/>
        </p:nvPicPr>
        <p:blipFill>
          <a:blip r:embed="rId5"/>
          <a:srcRect/>
          <a:stretch>
            <a:fillRect/>
          </a:stretch>
        </p:blipFill>
        <p:spPr>
          <a:xfrm>
            <a:off x="8995699" y="5642093"/>
            <a:ext cx="453996" cy="340497"/>
          </a:xfrm>
          <a:prstGeom prst="rect">
            <a:avLst/>
          </a:prstGeom>
        </p:spPr>
      </p:pic>
      <p:pic>
        <p:nvPicPr>
          <p:cNvPr id="7" name="Picture 7"/>
          <p:cNvPicPr>
            <a:picLocks noChangeAspect="1"/>
          </p:cNvPicPr>
          <p:nvPr/>
        </p:nvPicPr>
        <p:blipFill>
          <a:blip r:embed="rId5"/>
          <a:srcRect/>
          <a:stretch>
            <a:fillRect/>
          </a:stretch>
        </p:blipFill>
        <p:spPr>
          <a:xfrm>
            <a:off x="8995699" y="6782690"/>
            <a:ext cx="453996" cy="340497"/>
          </a:xfrm>
          <a:prstGeom prst="rect">
            <a:avLst/>
          </a:prstGeom>
        </p:spPr>
      </p:pic>
      <p:pic>
        <p:nvPicPr>
          <p:cNvPr id="8" name="Picture 8"/>
          <p:cNvPicPr>
            <a:picLocks noChangeAspect="1"/>
          </p:cNvPicPr>
          <p:nvPr/>
        </p:nvPicPr>
        <p:blipFill>
          <a:blip r:embed="rId6"/>
          <a:srcRect/>
          <a:stretch>
            <a:fillRect/>
          </a:stretch>
        </p:blipFill>
        <p:spPr>
          <a:xfrm>
            <a:off x="1028700" y="1762129"/>
            <a:ext cx="6895458" cy="6895458"/>
          </a:xfrm>
          <a:prstGeom prst="rect">
            <a:avLst/>
          </a:prstGeom>
        </p:spPr>
      </p:pic>
      <p:grpSp>
        <p:nvGrpSpPr>
          <p:cNvPr id="9" name="Group 9"/>
          <p:cNvGrpSpPr>
            <a:grpSpLocks noChangeAspect="1"/>
          </p:cNvGrpSpPr>
          <p:nvPr/>
        </p:nvGrpSpPr>
        <p:grpSpPr>
          <a:xfrm>
            <a:off x="2481047" y="3160486"/>
            <a:ext cx="4016504" cy="4016488"/>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7142" b="-3968"/>
              </a:stretch>
            </a:blipFill>
          </p:spPr>
        </p:sp>
      </p:grpSp>
      <p:sp>
        <p:nvSpPr>
          <p:cNvPr id="11" name="TextBox 11"/>
          <p:cNvSpPr txBox="1"/>
          <p:nvPr/>
        </p:nvSpPr>
        <p:spPr>
          <a:xfrm>
            <a:off x="8995699" y="1028700"/>
            <a:ext cx="8263601"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$WHOAMI</a:t>
            </a:r>
          </a:p>
        </p:txBody>
      </p:sp>
      <p:sp>
        <p:nvSpPr>
          <p:cNvPr id="12" name="TextBox 12"/>
          <p:cNvSpPr txBox="1"/>
          <p:nvPr/>
        </p:nvSpPr>
        <p:spPr>
          <a:xfrm>
            <a:off x="9757685" y="3011537"/>
            <a:ext cx="5511941" cy="1041205"/>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Ex Razer, Ex BASF, DevOps &amp; Cloud Consultant</a:t>
            </a:r>
          </a:p>
        </p:txBody>
      </p:sp>
      <p:sp>
        <p:nvSpPr>
          <p:cNvPr id="13" name="TextBox 13"/>
          <p:cNvSpPr txBox="1"/>
          <p:nvPr/>
        </p:nvSpPr>
        <p:spPr>
          <a:xfrm>
            <a:off x="9757685" y="4400172"/>
            <a:ext cx="4339634"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WordPress Enthusiast</a:t>
            </a:r>
          </a:p>
        </p:txBody>
      </p:sp>
      <p:sp>
        <p:nvSpPr>
          <p:cNvPr id="14" name="TextBox 14"/>
          <p:cNvSpPr txBox="1"/>
          <p:nvPr/>
        </p:nvSpPr>
        <p:spPr>
          <a:xfrm>
            <a:off x="9757685" y="5468020"/>
            <a:ext cx="4339634"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Founder of Kontraku</a:t>
            </a:r>
          </a:p>
        </p:txBody>
      </p:sp>
      <p:sp>
        <p:nvSpPr>
          <p:cNvPr id="15" name="TextBox 15"/>
          <p:cNvSpPr txBox="1"/>
          <p:nvPr/>
        </p:nvSpPr>
        <p:spPr>
          <a:xfrm>
            <a:off x="9757685" y="6626022"/>
            <a:ext cx="4339634"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a:rPr>
              <a:t>Author of Teratak Repo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l="251" r="7323"/>
          <a:stretch>
            <a:fillRect/>
          </a:stretch>
        </p:blipFill>
        <p:spPr>
          <a:xfrm>
            <a:off x="485082" y="3176942"/>
            <a:ext cx="15041547" cy="9458853"/>
          </a:xfrm>
          <a:prstGeom prst="rect">
            <a:avLst/>
          </a:prstGeom>
        </p:spPr>
      </p:pic>
      <p:sp>
        <p:nvSpPr>
          <p:cNvPr id="8" name="TextBox 8"/>
          <p:cNvSpPr txBox="1"/>
          <p:nvPr/>
        </p:nvSpPr>
        <p:spPr>
          <a:xfrm>
            <a:off x="485082" y="2093774"/>
            <a:ext cx="3421559" cy="59944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 terraform plan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a:stretch>
            <a:fillRect/>
          </a:stretch>
        </p:blipFill>
        <p:spPr>
          <a:xfrm>
            <a:off x="1172422" y="3981539"/>
            <a:ext cx="14472137" cy="185027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a:stretch>
            <a:fillRect/>
          </a:stretch>
        </p:blipFill>
        <p:spPr>
          <a:xfrm>
            <a:off x="1020394" y="3575477"/>
            <a:ext cx="12173954" cy="3136045"/>
          </a:xfrm>
          <a:prstGeom prst="rect">
            <a:avLst/>
          </a:prstGeom>
        </p:spPr>
      </p:pic>
      <p:sp>
        <p:nvSpPr>
          <p:cNvPr id="8" name="TextBox 8"/>
          <p:cNvSpPr txBox="1"/>
          <p:nvPr/>
        </p:nvSpPr>
        <p:spPr>
          <a:xfrm>
            <a:off x="1020394" y="2679759"/>
            <a:ext cx="3725614" cy="59944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 terraform Apply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l="91" t="5517" r="7534"/>
          <a:stretch>
            <a:fillRect/>
          </a:stretch>
        </p:blipFill>
        <p:spPr>
          <a:xfrm>
            <a:off x="304800" y="1932430"/>
            <a:ext cx="12282867" cy="4821587"/>
          </a:xfrm>
          <a:prstGeom prst="rect">
            <a:avLst/>
          </a:prstGeom>
        </p:spPr>
      </p:pic>
      <p:pic>
        <p:nvPicPr>
          <p:cNvPr id="8" name="Picture 8"/>
          <p:cNvPicPr>
            <a:picLocks noChangeAspect="1"/>
          </p:cNvPicPr>
          <p:nvPr/>
        </p:nvPicPr>
        <p:blipFill>
          <a:blip r:embed="rId6"/>
          <a:srcRect/>
          <a:stretch>
            <a:fillRect/>
          </a:stretch>
        </p:blipFill>
        <p:spPr>
          <a:xfrm>
            <a:off x="304800" y="7258842"/>
            <a:ext cx="12481195" cy="2742683"/>
          </a:xfrm>
          <a:prstGeom prst="rect">
            <a:avLst/>
          </a:prstGeom>
        </p:spPr>
      </p:pic>
      <p:pic>
        <p:nvPicPr>
          <p:cNvPr id="11" name="Picture 10">
            <a:extLst>
              <a:ext uri="{FF2B5EF4-FFF2-40B4-BE49-F238E27FC236}">
                <a16:creationId xmlns:a16="http://schemas.microsoft.com/office/drawing/2014/main" id="{C1ACBB4D-873F-907E-26D6-E6A3B0A1AB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93696" y="2933165"/>
            <a:ext cx="4585022" cy="382085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15018816" y="6159866"/>
            <a:ext cx="390515" cy="292886"/>
          </a:xfrm>
          <a:prstGeom prst="rect">
            <a:avLst/>
          </a:prstGeom>
        </p:spPr>
      </p:pic>
      <p:pic>
        <p:nvPicPr>
          <p:cNvPr id="4" name="Picture 4"/>
          <p:cNvPicPr>
            <a:picLocks noChangeAspect="1"/>
          </p:cNvPicPr>
          <p:nvPr/>
        </p:nvPicPr>
        <p:blipFill>
          <a:blip r:embed="rId4"/>
          <a:srcRect/>
          <a:stretch>
            <a:fillRect/>
          </a:stretch>
        </p:blipFill>
        <p:spPr>
          <a:xfrm>
            <a:off x="10376908" y="3499717"/>
            <a:ext cx="527030" cy="395273"/>
          </a:xfrm>
          <a:prstGeom prst="rect">
            <a:avLst/>
          </a:prstGeom>
        </p:spPr>
      </p:pic>
      <p:pic>
        <p:nvPicPr>
          <p:cNvPr id="5" name="Picture 5"/>
          <p:cNvPicPr>
            <a:picLocks noChangeAspect="1"/>
          </p:cNvPicPr>
          <p:nvPr/>
        </p:nvPicPr>
        <p:blipFill>
          <a:blip r:embed="rId4"/>
          <a:srcRect/>
          <a:stretch>
            <a:fillRect/>
          </a:stretch>
        </p:blipFill>
        <p:spPr>
          <a:xfrm>
            <a:off x="15018816" y="3097557"/>
            <a:ext cx="781030" cy="585773"/>
          </a:xfrm>
          <a:prstGeom prst="rect">
            <a:avLst/>
          </a:prstGeom>
        </p:spPr>
      </p:pic>
      <p:sp>
        <p:nvSpPr>
          <p:cNvPr id="7" name="TextBox 7"/>
          <p:cNvSpPr txBox="1"/>
          <p:nvPr/>
        </p:nvSpPr>
        <p:spPr>
          <a:xfrm>
            <a:off x="11037664" y="3571140"/>
            <a:ext cx="3981152" cy="2152650"/>
          </a:xfrm>
          <a:prstGeom prst="rect">
            <a:avLst/>
          </a:prstGeom>
        </p:spPr>
        <p:txBody>
          <a:bodyPr lIns="0" tIns="0" rIns="0" bIns="0" rtlCol="0" anchor="t">
            <a:spAutoFit/>
          </a:bodyPr>
          <a:lstStyle/>
          <a:p>
            <a:pPr algn="ctr">
              <a:lnSpc>
                <a:spcPts val="16800"/>
              </a:lnSpc>
            </a:pPr>
            <a:r>
              <a:rPr lang="en-US" sz="12000">
                <a:solidFill>
                  <a:srgbClr val="FFFFFF"/>
                </a:solidFill>
                <a:latin typeface="Canva Sans Bold"/>
              </a:rPr>
              <a:t>Q &amp; A</a:t>
            </a:r>
          </a:p>
        </p:txBody>
      </p:sp>
      <p:pic>
        <p:nvPicPr>
          <p:cNvPr id="9" name="Picture 8" descr="A person in a suit&#10;&#10;Description automatically generated with low confidence">
            <a:extLst>
              <a:ext uri="{FF2B5EF4-FFF2-40B4-BE49-F238E27FC236}">
                <a16:creationId xmlns:a16="http://schemas.microsoft.com/office/drawing/2014/main" id="{3B6841E0-8B79-C93A-3340-E10D9C7A8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5800" y="1472464"/>
            <a:ext cx="8150077" cy="815007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7118901" y="5975431"/>
            <a:ext cx="3282869" cy="3282869"/>
          </a:xfrm>
          <a:prstGeom prst="rect">
            <a:avLst/>
          </a:prstGeom>
        </p:spPr>
      </p:pic>
      <p:sp>
        <p:nvSpPr>
          <p:cNvPr id="4" name="TextBox 4"/>
          <p:cNvSpPr txBox="1"/>
          <p:nvPr/>
        </p:nvSpPr>
        <p:spPr>
          <a:xfrm>
            <a:off x="616148" y="4661852"/>
            <a:ext cx="17055703" cy="549909"/>
          </a:xfrm>
          <a:prstGeom prst="rect">
            <a:avLst/>
          </a:prstGeom>
        </p:spPr>
        <p:txBody>
          <a:bodyPr lIns="0" tIns="0" rIns="0" bIns="0" rtlCol="0" anchor="t">
            <a:spAutoFit/>
          </a:bodyPr>
          <a:lstStyle/>
          <a:p>
            <a:pPr algn="ctr">
              <a:lnSpc>
                <a:spcPts val="4340"/>
              </a:lnSpc>
            </a:pPr>
            <a:r>
              <a:rPr lang="en-US" sz="3100">
                <a:solidFill>
                  <a:srgbClr val="FFFFFF"/>
                </a:solidFill>
                <a:latin typeface="Canva Sans"/>
              </a:rPr>
              <a:t>https://github.com/harimau99/DevOps-Diary/tree/master/talk-stories/JOMLAUNCH-2022</a:t>
            </a:r>
          </a:p>
        </p:txBody>
      </p:sp>
      <p:sp>
        <p:nvSpPr>
          <p:cNvPr id="5" name="TextBox 5"/>
          <p:cNvSpPr txBox="1"/>
          <p:nvPr/>
        </p:nvSpPr>
        <p:spPr>
          <a:xfrm>
            <a:off x="3405649" y="1773382"/>
            <a:ext cx="10709374" cy="2489190"/>
          </a:xfrm>
          <a:prstGeom prst="rect">
            <a:avLst/>
          </a:prstGeom>
        </p:spPr>
        <p:txBody>
          <a:bodyPr lIns="0" tIns="0" rIns="0" bIns="0" rtlCol="0" anchor="t">
            <a:spAutoFit/>
          </a:bodyPr>
          <a:lstStyle/>
          <a:p>
            <a:pPr algn="ctr">
              <a:lnSpc>
                <a:spcPts val="9800"/>
              </a:lnSpc>
            </a:pPr>
            <a:r>
              <a:rPr lang="en-US" sz="7000">
                <a:solidFill>
                  <a:srgbClr val="FFFFFF"/>
                </a:solidFill>
                <a:latin typeface="Canva Sans Bold"/>
              </a:rPr>
              <a:t>Git Repository </a:t>
            </a:r>
          </a:p>
          <a:p>
            <a:pPr algn="ctr">
              <a:lnSpc>
                <a:spcPts val="9800"/>
              </a:lnSpc>
            </a:pPr>
            <a:r>
              <a:rPr lang="en-US" sz="7000">
                <a:solidFill>
                  <a:srgbClr val="FFFFFF"/>
                </a:solidFill>
                <a:latin typeface="Canva Sans Bold"/>
              </a:rPr>
              <a:t>(slides, &amp; sample scripts)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16868785" y="8965414"/>
            <a:ext cx="390515" cy="292886"/>
          </a:xfrm>
          <a:prstGeom prst="rect">
            <a:avLst/>
          </a:prstGeom>
        </p:spPr>
      </p:pic>
      <p:pic>
        <p:nvPicPr>
          <p:cNvPr id="4" name="Picture 4"/>
          <p:cNvPicPr>
            <a:picLocks noChangeAspect="1"/>
          </p:cNvPicPr>
          <p:nvPr/>
        </p:nvPicPr>
        <p:blipFill>
          <a:blip r:embed="rId4"/>
          <a:srcRect/>
          <a:stretch>
            <a:fillRect/>
          </a:stretch>
        </p:blipFill>
        <p:spPr>
          <a:xfrm>
            <a:off x="16618201" y="442927"/>
            <a:ext cx="781030" cy="585773"/>
          </a:xfrm>
          <a:prstGeom prst="rect">
            <a:avLst/>
          </a:prstGeom>
        </p:spPr>
      </p:pic>
      <p:grpSp>
        <p:nvGrpSpPr>
          <p:cNvPr id="5" name="Group 5"/>
          <p:cNvGrpSpPr/>
          <p:nvPr/>
        </p:nvGrpSpPr>
        <p:grpSpPr>
          <a:xfrm>
            <a:off x="-369244" y="6767100"/>
            <a:ext cx="19026489" cy="3519900"/>
            <a:chOff x="0" y="0"/>
            <a:chExt cx="25368652" cy="4693201"/>
          </a:xfrm>
        </p:grpSpPr>
        <p:pic>
          <p:nvPicPr>
            <p:cNvPr id="6" name="Picture 6"/>
            <p:cNvPicPr>
              <a:picLocks noChangeAspect="1"/>
            </p:cNvPicPr>
            <p:nvPr/>
          </p:nvPicPr>
          <p:blipFill>
            <a:blip r:embed="rId5"/>
            <a:srcRect/>
            <a:stretch>
              <a:fillRect/>
            </a:stretch>
          </p:blipFill>
          <p:spPr>
            <a:xfrm>
              <a:off x="0" y="0"/>
              <a:ext cx="8456217" cy="4693201"/>
            </a:xfrm>
            <a:prstGeom prst="rect">
              <a:avLst/>
            </a:prstGeom>
          </p:spPr>
        </p:pic>
        <p:pic>
          <p:nvPicPr>
            <p:cNvPr id="7" name="Picture 7"/>
            <p:cNvPicPr>
              <a:picLocks noChangeAspect="1"/>
            </p:cNvPicPr>
            <p:nvPr/>
          </p:nvPicPr>
          <p:blipFill>
            <a:blip r:embed="rId5"/>
            <a:srcRect/>
            <a:stretch>
              <a:fillRect/>
            </a:stretch>
          </p:blipFill>
          <p:spPr>
            <a:xfrm>
              <a:off x="16912434" y="0"/>
              <a:ext cx="8456217" cy="4693201"/>
            </a:xfrm>
            <a:prstGeom prst="rect">
              <a:avLst/>
            </a:prstGeom>
          </p:spPr>
        </p:pic>
        <p:pic>
          <p:nvPicPr>
            <p:cNvPr id="8" name="Picture 8"/>
            <p:cNvPicPr>
              <a:picLocks noChangeAspect="1"/>
            </p:cNvPicPr>
            <p:nvPr/>
          </p:nvPicPr>
          <p:blipFill>
            <a:blip r:embed="rId5"/>
            <a:srcRect/>
            <a:stretch>
              <a:fillRect/>
            </a:stretch>
          </p:blipFill>
          <p:spPr>
            <a:xfrm>
              <a:off x="8456217" y="0"/>
              <a:ext cx="8456217" cy="4693201"/>
            </a:xfrm>
            <a:prstGeom prst="rect">
              <a:avLst/>
            </a:prstGeom>
          </p:spPr>
        </p:pic>
      </p:grpSp>
      <p:grpSp>
        <p:nvGrpSpPr>
          <p:cNvPr id="9" name="Group 9"/>
          <p:cNvGrpSpPr/>
          <p:nvPr/>
        </p:nvGrpSpPr>
        <p:grpSpPr>
          <a:xfrm>
            <a:off x="1168631" y="7731421"/>
            <a:ext cx="16230600" cy="1719616"/>
            <a:chOff x="0" y="0"/>
            <a:chExt cx="21640800" cy="2292821"/>
          </a:xfrm>
        </p:grpSpPr>
        <p:sp>
          <p:nvSpPr>
            <p:cNvPr id="10" name="AutoShape 10"/>
            <p:cNvSpPr/>
            <p:nvPr/>
          </p:nvSpPr>
          <p:spPr>
            <a:xfrm>
              <a:off x="0" y="0"/>
              <a:ext cx="21640800" cy="2292821"/>
            </a:xfrm>
            <a:prstGeom prst="rect">
              <a:avLst/>
            </a:prstGeom>
            <a:solidFill>
              <a:srgbClr val="FFFFFF"/>
            </a:solidFill>
          </p:spPr>
        </p:sp>
        <p:sp>
          <p:nvSpPr>
            <p:cNvPr id="11" name="TextBox 11"/>
            <p:cNvSpPr txBox="1"/>
            <p:nvPr/>
          </p:nvSpPr>
          <p:spPr>
            <a:xfrm>
              <a:off x="3745411" y="130410"/>
              <a:ext cx="14149979" cy="1778000"/>
            </a:xfrm>
            <a:prstGeom prst="rect">
              <a:avLst/>
            </a:prstGeom>
          </p:spPr>
          <p:txBody>
            <a:bodyPr lIns="0" tIns="0" rIns="0" bIns="0" rtlCol="0" anchor="t">
              <a:spAutoFit/>
            </a:bodyPr>
            <a:lstStyle/>
            <a:p>
              <a:pPr algn="ctr">
                <a:lnSpc>
                  <a:spcPts val="10559"/>
                </a:lnSpc>
              </a:pPr>
              <a:r>
                <a:rPr lang="en-US" sz="8799">
                  <a:solidFill>
                    <a:srgbClr val="8C52FF"/>
                  </a:solidFill>
                  <a:latin typeface="Assistant Bold"/>
                </a:rPr>
                <a:t>CALL ME!</a:t>
              </a:r>
            </a:p>
          </p:txBody>
        </p:sp>
      </p:grpSp>
      <p:pic>
        <p:nvPicPr>
          <p:cNvPr id="12" name="Picture 12"/>
          <p:cNvPicPr>
            <a:picLocks noChangeAspect="1"/>
          </p:cNvPicPr>
          <p:nvPr/>
        </p:nvPicPr>
        <p:blipFill>
          <a:blip r:embed="rId4"/>
          <a:srcRect/>
          <a:stretch>
            <a:fillRect/>
          </a:stretch>
        </p:blipFill>
        <p:spPr>
          <a:xfrm>
            <a:off x="638185" y="442927"/>
            <a:ext cx="781030" cy="585773"/>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811196" y="4385883"/>
            <a:ext cx="945470" cy="926561"/>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853901" y="1945168"/>
            <a:ext cx="926561" cy="926561"/>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371587" y="1932817"/>
            <a:ext cx="938912" cy="938912"/>
          </a:xfrm>
          <a:prstGeom prst="rect">
            <a:avLst/>
          </a:prstGeom>
        </p:spPr>
      </p:pic>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292754" y="4373531"/>
            <a:ext cx="938912" cy="938912"/>
          </a:xfrm>
          <a:prstGeom prst="rect">
            <a:avLst/>
          </a:prstGeom>
        </p:spPr>
      </p:pic>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354165" y="4315137"/>
            <a:ext cx="981541" cy="981541"/>
          </a:xfrm>
          <a:prstGeom prst="rect">
            <a:avLst/>
          </a:prstGeom>
        </p:spPr>
      </p:pic>
      <p:sp>
        <p:nvSpPr>
          <p:cNvPr id="18" name="TextBox 18"/>
          <p:cNvSpPr txBox="1"/>
          <p:nvPr/>
        </p:nvSpPr>
        <p:spPr>
          <a:xfrm>
            <a:off x="2844936" y="3210166"/>
            <a:ext cx="4674821" cy="511810"/>
          </a:xfrm>
          <a:prstGeom prst="rect">
            <a:avLst/>
          </a:prstGeom>
        </p:spPr>
        <p:txBody>
          <a:bodyPr lIns="0" tIns="0" rIns="0" bIns="0" rtlCol="0" anchor="t">
            <a:spAutoFit/>
          </a:bodyPr>
          <a:lstStyle/>
          <a:p>
            <a:pPr algn="ctr">
              <a:lnSpc>
                <a:spcPts val="4160"/>
              </a:lnSpc>
            </a:pPr>
            <a:r>
              <a:rPr lang="en-US" sz="3200">
                <a:solidFill>
                  <a:srgbClr val="FFFFFF"/>
                </a:solidFill>
                <a:latin typeface="Assistant Bold Bold"/>
              </a:rPr>
              <a:t>+(322)19295664699</a:t>
            </a:r>
          </a:p>
        </p:txBody>
      </p:sp>
      <p:sp>
        <p:nvSpPr>
          <p:cNvPr id="19" name="TextBox 19"/>
          <p:cNvSpPr txBox="1"/>
          <p:nvPr/>
        </p:nvSpPr>
        <p:spPr>
          <a:xfrm>
            <a:off x="10513157" y="3210166"/>
            <a:ext cx="4674821" cy="511810"/>
          </a:xfrm>
          <a:prstGeom prst="rect">
            <a:avLst/>
          </a:prstGeom>
        </p:spPr>
        <p:txBody>
          <a:bodyPr lIns="0" tIns="0" rIns="0" bIns="0" rtlCol="0" anchor="t">
            <a:spAutoFit/>
          </a:bodyPr>
          <a:lstStyle/>
          <a:p>
            <a:pPr algn="ctr">
              <a:lnSpc>
                <a:spcPts val="4160"/>
              </a:lnSpc>
            </a:pPr>
            <a:r>
              <a:rPr lang="en-US" sz="3200">
                <a:solidFill>
                  <a:srgbClr val="FFFFFF"/>
                </a:solidFill>
                <a:latin typeface="Assistant Bold Bold"/>
              </a:rPr>
              <a:t>me@najoe.info</a:t>
            </a:r>
          </a:p>
        </p:txBody>
      </p:sp>
      <p:sp>
        <p:nvSpPr>
          <p:cNvPr id="20" name="TextBox 20"/>
          <p:cNvSpPr txBox="1"/>
          <p:nvPr/>
        </p:nvSpPr>
        <p:spPr>
          <a:xfrm>
            <a:off x="13424799" y="5763403"/>
            <a:ext cx="4674821" cy="511810"/>
          </a:xfrm>
          <a:prstGeom prst="rect">
            <a:avLst/>
          </a:prstGeom>
        </p:spPr>
        <p:txBody>
          <a:bodyPr lIns="0" tIns="0" rIns="0" bIns="0" rtlCol="0" anchor="t">
            <a:spAutoFit/>
          </a:bodyPr>
          <a:lstStyle/>
          <a:p>
            <a:pPr algn="ctr">
              <a:lnSpc>
                <a:spcPts val="4160"/>
              </a:lnSpc>
            </a:pPr>
            <a:r>
              <a:rPr lang="en-US" sz="3200">
                <a:solidFill>
                  <a:srgbClr val="FFFFFF"/>
                </a:solidFill>
                <a:latin typeface="Assistant Bold Bold"/>
              </a:rPr>
              <a:t>@najoetalks</a:t>
            </a:r>
          </a:p>
        </p:txBody>
      </p:sp>
      <p:sp>
        <p:nvSpPr>
          <p:cNvPr id="21" name="TextBox 21"/>
          <p:cNvSpPr txBox="1"/>
          <p:nvPr/>
        </p:nvSpPr>
        <p:spPr>
          <a:xfrm>
            <a:off x="6806589" y="5763403"/>
            <a:ext cx="4674821" cy="511810"/>
          </a:xfrm>
          <a:prstGeom prst="rect">
            <a:avLst/>
          </a:prstGeom>
        </p:spPr>
        <p:txBody>
          <a:bodyPr lIns="0" tIns="0" rIns="0" bIns="0" rtlCol="0" anchor="t">
            <a:spAutoFit/>
          </a:bodyPr>
          <a:lstStyle/>
          <a:p>
            <a:pPr algn="ctr">
              <a:lnSpc>
                <a:spcPts val="4160"/>
              </a:lnSpc>
            </a:pPr>
            <a:r>
              <a:rPr lang="en-US" sz="3200">
                <a:solidFill>
                  <a:srgbClr val="FFFFFF"/>
                </a:solidFill>
                <a:latin typeface="Assistant Bold"/>
              </a:rPr>
              <a:t>@harimau99</a:t>
            </a:r>
          </a:p>
        </p:txBody>
      </p:sp>
      <p:sp>
        <p:nvSpPr>
          <p:cNvPr id="22" name="TextBox 22"/>
          <p:cNvSpPr txBox="1"/>
          <p:nvPr/>
        </p:nvSpPr>
        <p:spPr>
          <a:xfrm>
            <a:off x="561985" y="5763403"/>
            <a:ext cx="4674821" cy="511810"/>
          </a:xfrm>
          <a:prstGeom prst="rect">
            <a:avLst/>
          </a:prstGeom>
        </p:spPr>
        <p:txBody>
          <a:bodyPr lIns="0" tIns="0" rIns="0" bIns="0" rtlCol="0" anchor="t">
            <a:spAutoFit/>
          </a:bodyPr>
          <a:lstStyle/>
          <a:p>
            <a:pPr algn="ctr">
              <a:lnSpc>
                <a:spcPts val="4160"/>
              </a:lnSpc>
            </a:pPr>
            <a:r>
              <a:rPr lang="en-US" sz="3200">
                <a:solidFill>
                  <a:srgbClr val="FFFFFF"/>
                </a:solidFill>
                <a:latin typeface="Assistant Bold"/>
              </a:rPr>
              <a:t>@its.najoe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rot="5400000">
            <a:off x="1357021" y="7585463"/>
            <a:ext cx="424379" cy="1081020"/>
          </a:xfrm>
          <a:prstGeom prst="rect">
            <a:avLst/>
          </a:prstGeom>
        </p:spPr>
      </p:pic>
      <p:pic>
        <p:nvPicPr>
          <p:cNvPr id="4" name="Picture 4"/>
          <p:cNvPicPr>
            <a:picLocks noChangeAspect="1"/>
          </p:cNvPicPr>
          <p:nvPr/>
        </p:nvPicPr>
        <p:blipFill>
          <a:blip r:embed="rId4"/>
          <a:srcRect/>
          <a:stretch>
            <a:fillRect/>
          </a:stretch>
        </p:blipFill>
        <p:spPr>
          <a:xfrm rot="5400000">
            <a:off x="1357021" y="5953790"/>
            <a:ext cx="424379" cy="1081020"/>
          </a:xfrm>
          <a:prstGeom prst="rect">
            <a:avLst/>
          </a:prstGeom>
        </p:spPr>
      </p:pic>
      <p:pic>
        <p:nvPicPr>
          <p:cNvPr id="5" name="Picture 5"/>
          <p:cNvPicPr>
            <a:picLocks noChangeAspect="1"/>
          </p:cNvPicPr>
          <p:nvPr/>
        </p:nvPicPr>
        <p:blipFill>
          <a:blip r:embed="rId4"/>
          <a:srcRect/>
          <a:stretch>
            <a:fillRect/>
          </a:stretch>
        </p:blipFill>
        <p:spPr>
          <a:xfrm rot="5400000">
            <a:off x="1357021" y="4322118"/>
            <a:ext cx="424379" cy="1081020"/>
          </a:xfrm>
          <a:prstGeom prst="rect">
            <a:avLst/>
          </a:prstGeom>
        </p:spPr>
      </p:pic>
      <p:pic>
        <p:nvPicPr>
          <p:cNvPr id="6" name="Picture 6"/>
          <p:cNvPicPr>
            <a:picLocks noChangeAspect="1"/>
          </p:cNvPicPr>
          <p:nvPr/>
        </p:nvPicPr>
        <p:blipFill>
          <a:blip r:embed="rId4"/>
          <a:srcRect/>
          <a:stretch>
            <a:fillRect/>
          </a:stretch>
        </p:blipFill>
        <p:spPr>
          <a:xfrm rot="5400000">
            <a:off x="1357021" y="2690445"/>
            <a:ext cx="424379" cy="1081020"/>
          </a:xfrm>
          <a:prstGeom prst="rect">
            <a:avLst/>
          </a:prstGeom>
        </p:spPr>
      </p:pic>
      <p:pic>
        <p:nvPicPr>
          <p:cNvPr id="7" name="Picture 7"/>
          <p:cNvPicPr>
            <a:picLocks noChangeAspect="1"/>
          </p:cNvPicPr>
          <p:nvPr/>
        </p:nvPicPr>
        <p:blipFill>
          <a:blip r:embed="rId4"/>
          <a:srcRect/>
          <a:stretch>
            <a:fillRect/>
          </a:stretch>
        </p:blipFill>
        <p:spPr>
          <a:xfrm rot="5400000">
            <a:off x="1357021" y="1058772"/>
            <a:ext cx="424379" cy="1081020"/>
          </a:xfrm>
          <a:prstGeom prst="rect">
            <a:avLst/>
          </a:prstGeom>
        </p:spPr>
      </p:pic>
      <p:pic>
        <p:nvPicPr>
          <p:cNvPr id="8" name="Picture 8"/>
          <p:cNvPicPr>
            <a:picLocks noChangeAspect="1"/>
          </p:cNvPicPr>
          <p:nvPr/>
        </p:nvPicPr>
        <p:blipFill>
          <a:blip r:embed="rId5"/>
          <a:srcRect/>
          <a:stretch>
            <a:fillRect/>
          </a:stretch>
        </p:blipFill>
        <p:spPr>
          <a:xfrm>
            <a:off x="10367870" y="-918954"/>
            <a:ext cx="7920130" cy="4395672"/>
          </a:xfrm>
          <a:prstGeom prst="rect">
            <a:avLst/>
          </a:prstGeom>
        </p:spPr>
      </p:pic>
      <p:sp>
        <p:nvSpPr>
          <p:cNvPr id="9" name="TextBox 9"/>
          <p:cNvSpPr txBox="1"/>
          <p:nvPr/>
        </p:nvSpPr>
        <p:spPr>
          <a:xfrm>
            <a:off x="10514197" y="6590015"/>
            <a:ext cx="6745103" cy="2668285"/>
          </a:xfrm>
          <a:prstGeom prst="rect">
            <a:avLst/>
          </a:prstGeom>
        </p:spPr>
        <p:txBody>
          <a:bodyPr lIns="0" tIns="0" rIns="0" bIns="0" rtlCol="0" anchor="t">
            <a:spAutoFit/>
          </a:bodyPr>
          <a:lstStyle/>
          <a:p>
            <a:pPr algn="r">
              <a:lnSpc>
                <a:spcPts val="10560"/>
              </a:lnSpc>
            </a:pPr>
            <a:r>
              <a:rPr lang="en-US" sz="8800">
                <a:solidFill>
                  <a:srgbClr val="FFFFFF"/>
                </a:solidFill>
                <a:latin typeface="Antonio Bold"/>
              </a:rPr>
              <a:t>I TERRAFORM U</a:t>
            </a:r>
          </a:p>
          <a:p>
            <a:pPr algn="r">
              <a:lnSpc>
                <a:spcPts val="10560"/>
              </a:lnSpc>
            </a:pPr>
            <a:r>
              <a:rPr lang="en-US" sz="8800">
                <a:solidFill>
                  <a:srgbClr val="FFFFFF"/>
                </a:solidFill>
                <a:latin typeface="Antonio Bold"/>
              </a:rPr>
              <a:t>TOPIC</a:t>
            </a:r>
          </a:p>
        </p:txBody>
      </p:sp>
      <p:sp>
        <p:nvSpPr>
          <p:cNvPr id="10" name="TextBox 10"/>
          <p:cNvSpPr txBox="1"/>
          <p:nvPr/>
        </p:nvSpPr>
        <p:spPr>
          <a:xfrm>
            <a:off x="2479601" y="1330475"/>
            <a:ext cx="5240480"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AEIOU in Transformation</a:t>
            </a:r>
          </a:p>
        </p:txBody>
      </p:sp>
      <p:sp>
        <p:nvSpPr>
          <p:cNvPr id="11" name="TextBox 11"/>
          <p:cNvSpPr txBox="1"/>
          <p:nvPr/>
        </p:nvSpPr>
        <p:spPr>
          <a:xfrm>
            <a:off x="2479601" y="2962148"/>
            <a:ext cx="5240480"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Terraform Mechanics </a:t>
            </a:r>
          </a:p>
        </p:txBody>
      </p:sp>
      <p:sp>
        <p:nvSpPr>
          <p:cNvPr id="12" name="TextBox 12"/>
          <p:cNvSpPr txBox="1"/>
          <p:nvPr/>
        </p:nvSpPr>
        <p:spPr>
          <a:xfrm>
            <a:off x="2479601" y="4593821"/>
            <a:ext cx="5240480"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a:rPr>
              <a:t>Transforms ! ! !</a:t>
            </a:r>
          </a:p>
        </p:txBody>
      </p:sp>
      <p:sp>
        <p:nvSpPr>
          <p:cNvPr id="13" name="TextBox 13"/>
          <p:cNvSpPr txBox="1"/>
          <p:nvPr/>
        </p:nvSpPr>
        <p:spPr>
          <a:xfrm>
            <a:off x="2479601" y="6225494"/>
            <a:ext cx="5240480"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a:rPr>
              <a:t>Q &amp; A</a:t>
            </a:r>
          </a:p>
        </p:txBody>
      </p:sp>
      <p:sp>
        <p:nvSpPr>
          <p:cNvPr id="14" name="TextBox 14"/>
          <p:cNvSpPr txBox="1"/>
          <p:nvPr/>
        </p:nvSpPr>
        <p:spPr>
          <a:xfrm>
            <a:off x="2479601" y="7857166"/>
            <a:ext cx="5240480"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Contact</a:t>
            </a:r>
          </a:p>
        </p:txBody>
      </p:sp>
      <p:pic>
        <p:nvPicPr>
          <p:cNvPr id="15" name="Picture 15"/>
          <p:cNvPicPr>
            <a:picLocks noChangeAspect="1"/>
          </p:cNvPicPr>
          <p:nvPr/>
        </p:nvPicPr>
        <p:blipFill>
          <a:blip r:embed="rId6"/>
          <a:srcRect/>
          <a:stretch>
            <a:fillRect/>
          </a:stretch>
        </p:blipFill>
        <p:spPr>
          <a:xfrm>
            <a:off x="12073774" y="876290"/>
            <a:ext cx="4714862" cy="4714862"/>
          </a:xfrm>
          <a:prstGeom prst="rect">
            <a:avLst/>
          </a:prstGeom>
        </p:spPr>
      </p:pic>
      <p:grpSp>
        <p:nvGrpSpPr>
          <p:cNvPr id="16" name="Group 16"/>
          <p:cNvGrpSpPr>
            <a:grpSpLocks noChangeAspect="1"/>
          </p:cNvGrpSpPr>
          <p:nvPr/>
        </p:nvGrpSpPr>
        <p:grpSpPr>
          <a:xfrm>
            <a:off x="12625604" y="1428126"/>
            <a:ext cx="3611203" cy="3611189"/>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pic>
        <p:nvPicPr>
          <p:cNvPr id="18" name="Picture 18"/>
          <p:cNvPicPr>
            <a:picLocks noChangeAspect="1"/>
          </p:cNvPicPr>
          <p:nvPr/>
        </p:nvPicPr>
        <p:blipFill>
          <a:blip r:embed="rId7"/>
          <a:srcRect/>
          <a:stretch>
            <a:fillRect/>
          </a:stretch>
        </p:blipFill>
        <p:spPr>
          <a:xfrm>
            <a:off x="11867234" y="3951528"/>
            <a:ext cx="1085834" cy="914815"/>
          </a:xfrm>
          <a:prstGeom prst="rect">
            <a:avLst/>
          </a:prstGeom>
        </p:spPr>
      </p:pic>
      <p:grpSp>
        <p:nvGrpSpPr>
          <p:cNvPr id="19" name="Group 19"/>
          <p:cNvGrpSpPr>
            <a:grpSpLocks noChangeAspect="1"/>
          </p:cNvGrpSpPr>
          <p:nvPr/>
        </p:nvGrpSpPr>
        <p:grpSpPr>
          <a:xfrm>
            <a:off x="12526219" y="1387093"/>
            <a:ext cx="3710587" cy="3710573"/>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5555" b="-5555"/>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34285" y="5638001"/>
            <a:ext cx="3248358" cy="1624179"/>
          </a:xfrm>
          <a:prstGeom prst="rect">
            <a:avLst/>
          </a:prstGeom>
        </p:spPr>
      </p:pic>
      <p:sp>
        <p:nvSpPr>
          <p:cNvPr id="8" name="TextBox 8"/>
          <p:cNvSpPr txBox="1"/>
          <p:nvPr/>
        </p:nvSpPr>
        <p:spPr>
          <a:xfrm>
            <a:off x="982858" y="6211965"/>
            <a:ext cx="2551212" cy="466725"/>
          </a:xfrm>
          <a:prstGeom prst="rect">
            <a:avLst/>
          </a:prstGeom>
        </p:spPr>
        <p:txBody>
          <a:bodyPr lIns="0" tIns="0" rIns="0" bIns="0" rtlCol="0" anchor="t">
            <a:spAutoFit/>
          </a:bodyPr>
          <a:lstStyle/>
          <a:p>
            <a:pPr algn="ctr">
              <a:lnSpc>
                <a:spcPts val="3600"/>
              </a:lnSpc>
              <a:spcBef>
                <a:spcPct val="0"/>
              </a:spcBef>
            </a:pPr>
            <a:r>
              <a:rPr lang="en-US" sz="3000">
                <a:solidFill>
                  <a:srgbClr val="8C52FF"/>
                </a:solidFill>
                <a:latin typeface="Assistant Bold Bold"/>
              </a:rPr>
              <a:t>PROVISIONING</a:t>
            </a:r>
          </a:p>
        </p:txBody>
      </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386809" y="5638001"/>
            <a:ext cx="3248358" cy="1624179"/>
          </a:xfrm>
          <a:prstGeom prst="rect">
            <a:avLst/>
          </a:prstGeom>
        </p:spPr>
      </p:pic>
      <p:sp>
        <p:nvSpPr>
          <p:cNvPr id="10" name="TextBox 10"/>
          <p:cNvSpPr txBox="1"/>
          <p:nvPr/>
        </p:nvSpPr>
        <p:spPr>
          <a:xfrm>
            <a:off x="4841274" y="6211965"/>
            <a:ext cx="2339429" cy="466725"/>
          </a:xfrm>
          <a:prstGeom prst="rect">
            <a:avLst/>
          </a:prstGeom>
        </p:spPr>
        <p:txBody>
          <a:bodyPr lIns="0" tIns="0" rIns="0" bIns="0" rtlCol="0" anchor="t">
            <a:spAutoFit/>
          </a:bodyPr>
          <a:lstStyle/>
          <a:p>
            <a:pPr algn="ctr">
              <a:lnSpc>
                <a:spcPts val="3600"/>
              </a:lnSpc>
              <a:spcBef>
                <a:spcPct val="0"/>
              </a:spcBef>
            </a:pPr>
            <a:r>
              <a:rPr lang="en-US" sz="3000">
                <a:solidFill>
                  <a:srgbClr val="8C52FF"/>
                </a:solidFill>
                <a:latin typeface="Assistant Bold Bold"/>
              </a:rPr>
              <a:t>DEPLOYMENT</a:t>
            </a:r>
          </a:p>
        </p:txBody>
      </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139992" y="5638001"/>
            <a:ext cx="3248358" cy="1624179"/>
          </a:xfrm>
          <a:prstGeom prst="rect">
            <a:avLst/>
          </a:prstGeom>
        </p:spPr>
      </p:pic>
      <p:sp>
        <p:nvSpPr>
          <p:cNvPr id="12" name="TextBox 12"/>
          <p:cNvSpPr txBox="1"/>
          <p:nvPr/>
        </p:nvSpPr>
        <p:spPr>
          <a:xfrm>
            <a:off x="8323274" y="6211965"/>
            <a:ext cx="2887266" cy="466725"/>
          </a:xfrm>
          <a:prstGeom prst="rect">
            <a:avLst/>
          </a:prstGeom>
        </p:spPr>
        <p:txBody>
          <a:bodyPr lIns="0" tIns="0" rIns="0" bIns="0" rtlCol="0" anchor="t">
            <a:spAutoFit/>
          </a:bodyPr>
          <a:lstStyle/>
          <a:p>
            <a:pPr algn="ctr">
              <a:lnSpc>
                <a:spcPts val="3600"/>
              </a:lnSpc>
              <a:spcBef>
                <a:spcPct val="0"/>
              </a:spcBef>
            </a:pPr>
            <a:r>
              <a:rPr lang="en-US" sz="3000">
                <a:solidFill>
                  <a:srgbClr val="8C52FF"/>
                </a:solidFill>
                <a:latin typeface="Assistant Bold Bold"/>
              </a:rPr>
              <a:t>CONFIGURATION</a:t>
            </a:r>
          </a:p>
        </p:txBody>
      </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893175" y="5638001"/>
            <a:ext cx="3248358" cy="1624179"/>
          </a:xfrm>
          <a:prstGeom prst="rect">
            <a:avLst/>
          </a:prstGeom>
        </p:spPr>
      </p:pic>
      <p:sp>
        <p:nvSpPr>
          <p:cNvPr id="14" name="TextBox 14"/>
          <p:cNvSpPr txBox="1"/>
          <p:nvPr/>
        </p:nvSpPr>
        <p:spPr>
          <a:xfrm>
            <a:off x="12047138" y="6211965"/>
            <a:ext cx="2945904" cy="466725"/>
          </a:xfrm>
          <a:prstGeom prst="rect">
            <a:avLst/>
          </a:prstGeom>
        </p:spPr>
        <p:txBody>
          <a:bodyPr lIns="0" tIns="0" rIns="0" bIns="0" rtlCol="0" anchor="t">
            <a:spAutoFit/>
          </a:bodyPr>
          <a:lstStyle/>
          <a:p>
            <a:pPr algn="ctr">
              <a:lnSpc>
                <a:spcPts val="3600"/>
              </a:lnSpc>
              <a:spcBef>
                <a:spcPct val="0"/>
              </a:spcBef>
            </a:pPr>
            <a:r>
              <a:rPr lang="en-US" sz="3000">
                <a:solidFill>
                  <a:srgbClr val="8C52FF"/>
                </a:solidFill>
                <a:latin typeface="Assistant Bold Bold"/>
              </a:rPr>
              <a:t>ORCHESTRATION</a:t>
            </a:r>
          </a:p>
        </p:txBody>
      </p:sp>
      <p:sp>
        <p:nvSpPr>
          <p:cNvPr id="15" name="TextBox 15"/>
          <p:cNvSpPr txBox="1"/>
          <p:nvPr/>
        </p:nvSpPr>
        <p:spPr>
          <a:xfrm>
            <a:off x="634285" y="4183767"/>
            <a:ext cx="4206989" cy="771525"/>
          </a:xfrm>
          <a:prstGeom prst="rect">
            <a:avLst/>
          </a:prstGeom>
        </p:spPr>
        <p:txBody>
          <a:bodyPr wrap="square" lIns="0" tIns="0" rIns="0" bIns="0" rtlCol="0" anchor="t">
            <a:spAutoFit/>
          </a:bodyPr>
          <a:lstStyle/>
          <a:p>
            <a:pPr algn="ctr">
              <a:lnSpc>
                <a:spcPts val="6000"/>
              </a:lnSpc>
              <a:spcBef>
                <a:spcPct val="0"/>
              </a:spcBef>
            </a:pPr>
            <a:r>
              <a:rPr lang="en-US" sz="5000" dirty="0">
                <a:solidFill>
                  <a:srgbClr val="FFFFFF"/>
                </a:solidFill>
                <a:latin typeface="Antonio Bold Bold"/>
              </a:rPr>
              <a:t>MAIN ATTRIBUTES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graphicFrame>
        <p:nvGraphicFramePr>
          <p:cNvPr id="7" name="Table 7"/>
          <p:cNvGraphicFramePr>
            <a:graphicFrameLocks noGrp="1"/>
          </p:cNvGraphicFramePr>
          <p:nvPr/>
        </p:nvGraphicFramePr>
        <p:xfrm>
          <a:off x="3079382" y="4075434"/>
          <a:ext cx="10500260" cy="3095625"/>
        </p:xfrm>
        <a:graphic>
          <a:graphicData uri="http://schemas.openxmlformats.org/drawingml/2006/table">
            <a:tbl>
              <a:tblPr/>
              <a:tblGrid>
                <a:gridCol w="2534960">
                  <a:extLst>
                    <a:ext uri="{9D8B030D-6E8A-4147-A177-3AD203B41FA5}">
                      <a16:colId xmlns:a16="http://schemas.microsoft.com/office/drawing/2014/main" val="20000"/>
                    </a:ext>
                  </a:extLst>
                </a:gridCol>
                <a:gridCol w="7965300">
                  <a:extLst>
                    <a:ext uri="{9D8B030D-6E8A-4147-A177-3AD203B41FA5}">
                      <a16:colId xmlns:a16="http://schemas.microsoft.com/office/drawing/2014/main" val="20001"/>
                    </a:ext>
                  </a:extLst>
                </a:gridCol>
              </a:tblGrid>
              <a:tr h="1031875">
                <a:tc>
                  <a:txBody>
                    <a:bodyPr/>
                    <a:lstStyle/>
                    <a:p>
                      <a:pPr algn="l">
                        <a:defRPr/>
                      </a:pPr>
                      <a:r>
                        <a:rPr lang="en-US" sz="3000">
                          <a:solidFill>
                            <a:srgbClr val="FFFFFF"/>
                          </a:solidFill>
                          <a:latin typeface="Assistant Bold Bold"/>
                        </a:rPr>
                        <a:t>Activity</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00">
                          <a:solidFill>
                            <a:srgbClr val="FFFFFF"/>
                          </a:solidFill>
                          <a:latin typeface="Assistant Bold Bold"/>
                        </a:rPr>
                        <a:t>Activity Description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31875">
                <a:tc>
                  <a:txBody>
                    <a:bodyPr/>
                    <a:lstStyle/>
                    <a:p>
                      <a:pPr algn="l">
                        <a:defRPr/>
                      </a:pPr>
                      <a:r>
                        <a:rPr lang="en-US" sz="3000">
                          <a:solidFill>
                            <a:srgbClr val="FFFFFF"/>
                          </a:solidFill>
                          <a:latin typeface="Assistant Regular Bold"/>
                        </a:rPr>
                        <a:t>Prep &amp; Setup</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2999">
                          <a:solidFill>
                            <a:srgbClr val="FFFFFF"/>
                          </a:solidFill>
                          <a:latin typeface="Assistant Regular"/>
                        </a:rPr>
                        <a:t>Setup Server, Network, Database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31875">
                <a:tc>
                  <a:txBody>
                    <a:bodyPr/>
                    <a:lstStyle/>
                    <a:p>
                      <a:pPr algn="l">
                        <a:defRPr/>
                      </a:pPr>
                      <a:r>
                        <a:rPr lang="en-US" sz="3000">
                          <a:solidFill>
                            <a:srgbClr val="FFFFFF"/>
                          </a:solidFill>
                          <a:latin typeface="Assistant Regular Bold"/>
                        </a:rPr>
                        <a:t>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99">
                          <a:solidFill>
                            <a:srgbClr val="FFFFFF"/>
                          </a:solidFill>
                          <a:latin typeface="Assistant Regular"/>
                        </a:rPr>
                        <a:t>Update / 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graphicFrame>
        <p:nvGraphicFramePr>
          <p:cNvPr id="7" name="Table 7"/>
          <p:cNvGraphicFramePr>
            <a:graphicFrameLocks noGrp="1"/>
          </p:cNvGraphicFramePr>
          <p:nvPr/>
        </p:nvGraphicFramePr>
        <p:xfrm>
          <a:off x="3079382" y="4075434"/>
          <a:ext cx="10500260" cy="3095625"/>
        </p:xfrm>
        <a:graphic>
          <a:graphicData uri="http://schemas.openxmlformats.org/drawingml/2006/table">
            <a:tbl>
              <a:tblPr/>
              <a:tblGrid>
                <a:gridCol w="2534960">
                  <a:extLst>
                    <a:ext uri="{9D8B030D-6E8A-4147-A177-3AD203B41FA5}">
                      <a16:colId xmlns:a16="http://schemas.microsoft.com/office/drawing/2014/main" val="20000"/>
                    </a:ext>
                  </a:extLst>
                </a:gridCol>
                <a:gridCol w="7965300">
                  <a:extLst>
                    <a:ext uri="{9D8B030D-6E8A-4147-A177-3AD203B41FA5}">
                      <a16:colId xmlns:a16="http://schemas.microsoft.com/office/drawing/2014/main" val="20001"/>
                    </a:ext>
                  </a:extLst>
                </a:gridCol>
              </a:tblGrid>
              <a:tr h="1031875">
                <a:tc>
                  <a:txBody>
                    <a:bodyPr/>
                    <a:lstStyle/>
                    <a:p>
                      <a:pPr algn="l">
                        <a:defRPr/>
                      </a:pPr>
                      <a:r>
                        <a:rPr lang="en-US" sz="3000">
                          <a:solidFill>
                            <a:srgbClr val="FFFFFF"/>
                          </a:solidFill>
                          <a:latin typeface="Assistant Bold Bold"/>
                        </a:rPr>
                        <a:t>Activity</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00">
                          <a:solidFill>
                            <a:srgbClr val="FFFFFF"/>
                          </a:solidFill>
                          <a:latin typeface="Assistant Bold Bold"/>
                        </a:rPr>
                        <a:t>Activity Description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31875">
                <a:tc>
                  <a:txBody>
                    <a:bodyPr/>
                    <a:lstStyle/>
                    <a:p>
                      <a:pPr algn="l">
                        <a:defRPr/>
                      </a:pPr>
                      <a:r>
                        <a:rPr lang="en-US" sz="3000">
                          <a:solidFill>
                            <a:srgbClr val="FFFFFF"/>
                          </a:solidFill>
                          <a:latin typeface="Assistant Regular Bold"/>
                        </a:rPr>
                        <a:t>Prep &amp; Setup</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2999">
                          <a:solidFill>
                            <a:srgbClr val="FFFFFF"/>
                          </a:solidFill>
                          <a:latin typeface="Assistant Regular"/>
                        </a:rPr>
                        <a:t>Setup Server, Network, Database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31875">
                <a:tc>
                  <a:txBody>
                    <a:bodyPr/>
                    <a:lstStyle/>
                    <a:p>
                      <a:pPr algn="l">
                        <a:defRPr/>
                      </a:pPr>
                      <a:r>
                        <a:rPr lang="en-US" sz="3000">
                          <a:solidFill>
                            <a:srgbClr val="FFFFFF"/>
                          </a:solidFill>
                          <a:latin typeface="Assistant Regular Bold"/>
                        </a:rPr>
                        <a:t>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99">
                          <a:solidFill>
                            <a:srgbClr val="FFFFFF"/>
                          </a:solidFill>
                          <a:latin typeface="Assistant Regular"/>
                        </a:rPr>
                        <a:t>Update / 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592952"/>
            <a:ext cx="11922280" cy="6736088"/>
          </a:xfrm>
          <a:prstGeom prst="rect">
            <a:avLst/>
          </a:prstGeom>
        </p:spPr>
      </p:pic>
      <p:sp>
        <p:nvSpPr>
          <p:cNvPr id="9" name="TextBox 9"/>
          <p:cNvSpPr txBox="1"/>
          <p:nvPr/>
        </p:nvSpPr>
        <p:spPr>
          <a:xfrm rot="-969145">
            <a:off x="2945817" y="3064964"/>
            <a:ext cx="7543666" cy="3425824"/>
          </a:xfrm>
          <a:prstGeom prst="rect">
            <a:avLst/>
          </a:prstGeom>
        </p:spPr>
        <p:txBody>
          <a:bodyPr lIns="0" tIns="0" rIns="0" bIns="0" rtlCol="0" anchor="t">
            <a:spAutoFit/>
          </a:bodyPr>
          <a:lstStyle/>
          <a:p>
            <a:pPr algn="ctr">
              <a:lnSpc>
                <a:spcPts val="28000"/>
              </a:lnSpc>
            </a:pPr>
            <a:r>
              <a:rPr lang="en-US" sz="20000">
                <a:solidFill>
                  <a:srgbClr val="FFFFFF"/>
                </a:solidFill>
                <a:latin typeface="Assistant Bold Bold"/>
              </a:rPr>
              <a:t>Effort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graphicFrame>
        <p:nvGraphicFramePr>
          <p:cNvPr id="7" name="Table 7"/>
          <p:cNvGraphicFramePr>
            <a:graphicFrameLocks noGrp="1"/>
          </p:cNvGraphicFramePr>
          <p:nvPr/>
        </p:nvGraphicFramePr>
        <p:xfrm>
          <a:off x="3079382" y="4075434"/>
          <a:ext cx="10500260" cy="3095625"/>
        </p:xfrm>
        <a:graphic>
          <a:graphicData uri="http://schemas.openxmlformats.org/drawingml/2006/table">
            <a:tbl>
              <a:tblPr/>
              <a:tblGrid>
                <a:gridCol w="2534960">
                  <a:extLst>
                    <a:ext uri="{9D8B030D-6E8A-4147-A177-3AD203B41FA5}">
                      <a16:colId xmlns:a16="http://schemas.microsoft.com/office/drawing/2014/main" val="20000"/>
                    </a:ext>
                  </a:extLst>
                </a:gridCol>
                <a:gridCol w="7965300">
                  <a:extLst>
                    <a:ext uri="{9D8B030D-6E8A-4147-A177-3AD203B41FA5}">
                      <a16:colId xmlns:a16="http://schemas.microsoft.com/office/drawing/2014/main" val="20001"/>
                    </a:ext>
                  </a:extLst>
                </a:gridCol>
              </a:tblGrid>
              <a:tr h="1031875">
                <a:tc>
                  <a:txBody>
                    <a:bodyPr/>
                    <a:lstStyle/>
                    <a:p>
                      <a:pPr algn="l">
                        <a:defRPr/>
                      </a:pPr>
                      <a:r>
                        <a:rPr lang="en-US" sz="3000">
                          <a:solidFill>
                            <a:srgbClr val="FFFFFF"/>
                          </a:solidFill>
                          <a:latin typeface="Assistant Bold Bold"/>
                        </a:rPr>
                        <a:t>Activity</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00">
                          <a:solidFill>
                            <a:srgbClr val="FFFFFF"/>
                          </a:solidFill>
                          <a:latin typeface="Assistant Bold Bold"/>
                        </a:rPr>
                        <a:t>Activity Description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31875">
                <a:tc>
                  <a:txBody>
                    <a:bodyPr/>
                    <a:lstStyle/>
                    <a:p>
                      <a:pPr algn="l">
                        <a:defRPr/>
                      </a:pPr>
                      <a:r>
                        <a:rPr lang="en-US" sz="3000">
                          <a:solidFill>
                            <a:srgbClr val="FFFFFF"/>
                          </a:solidFill>
                          <a:latin typeface="Assistant Regular Bold"/>
                        </a:rPr>
                        <a:t>Prep &amp; Setup</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2999">
                          <a:solidFill>
                            <a:srgbClr val="FFFFFF"/>
                          </a:solidFill>
                          <a:latin typeface="Assistant Regular"/>
                        </a:rPr>
                        <a:t>Setup Server, Network, Database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31875">
                <a:tc>
                  <a:txBody>
                    <a:bodyPr/>
                    <a:lstStyle/>
                    <a:p>
                      <a:pPr algn="l">
                        <a:defRPr/>
                      </a:pPr>
                      <a:r>
                        <a:rPr lang="en-US" sz="3000">
                          <a:solidFill>
                            <a:srgbClr val="FFFFFF"/>
                          </a:solidFill>
                          <a:latin typeface="Assistant Regular Bold"/>
                        </a:rPr>
                        <a:t>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99">
                          <a:solidFill>
                            <a:srgbClr val="FFFFFF"/>
                          </a:solidFill>
                          <a:latin typeface="Assistant Regular"/>
                        </a:rPr>
                        <a:t>Update / 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592952"/>
            <a:ext cx="11922280" cy="6736088"/>
          </a:xfrm>
          <a:prstGeom prst="rect">
            <a:avLst/>
          </a:prstGeom>
        </p:spPr>
      </p:pic>
      <p:sp>
        <p:nvSpPr>
          <p:cNvPr id="9" name="TextBox 9"/>
          <p:cNvSpPr txBox="1"/>
          <p:nvPr/>
        </p:nvSpPr>
        <p:spPr>
          <a:xfrm rot="-969145">
            <a:off x="2945817" y="3064964"/>
            <a:ext cx="7543666" cy="3425824"/>
          </a:xfrm>
          <a:prstGeom prst="rect">
            <a:avLst/>
          </a:prstGeom>
        </p:spPr>
        <p:txBody>
          <a:bodyPr lIns="0" tIns="0" rIns="0" bIns="0" rtlCol="0" anchor="t">
            <a:spAutoFit/>
          </a:bodyPr>
          <a:lstStyle/>
          <a:p>
            <a:pPr algn="ctr">
              <a:lnSpc>
                <a:spcPts val="28000"/>
              </a:lnSpc>
            </a:pPr>
            <a:r>
              <a:rPr lang="en-US" sz="20000">
                <a:solidFill>
                  <a:srgbClr val="FFFFFF"/>
                </a:solidFill>
                <a:latin typeface="Assistant Bold Bold"/>
              </a:rPr>
              <a:t>Effort</a:t>
            </a:r>
          </a:p>
        </p:txBody>
      </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6318">
            <a:off x="5201333" y="1319059"/>
            <a:ext cx="11922280" cy="6736088"/>
          </a:xfrm>
          <a:prstGeom prst="rect">
            <a:avLst/>
          </a:prstGeom>
        </p:spPr>
      </p:pic>
      <p:sp>
        <p:nvSpPr>
          <p:cNvPr id="11" name="TextBox 11"/>
          <p:cNvSpPr txBox="1"/>
          <p:nvPr/>
        </p:nvSpPr>
        <p:spPr>
          <a:xfrm rot="1293941">
            <a:off x="7353658" y="2504436"/>
            <a:ext cx="7543666" cy="3425824"/>
          </a:xfrm>
          <a:prstGeom prst="rect">
            <a:avLst/>
          </a:prstGeom>
        </p:spPr>
        <p:txBody>
          <a:bodyPr lIns="0" tIns="0" rIns="0" bIns="0" rtlCol="0" anchor="t">
            <a:spAutoFit/>
          </a:bodyPr>
          <a:lstStyle/>
          <a:p>
            <a:pPr algn="ctr">
              <a:lnSpc>
                <a:spcPts val="28000"/>
              </a:lnSpc>
            </a:pPr>
            <a:r>
              <a:rPr lang="en-US" sz="20000">
                <a:solidFill>
                  <a:srgbClr val="FFFFFF"/>
                </a:solidFill>
                <a:latin typeface="Assistant Bold Bold"/>
              </a:rPr>
              <a:t>Time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87965"/>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8" name="TextBox 8"/>
          <p:cNvSpPr txBox="1"/>
          <p:nvPr/>
        </p:nvSpPr>
        <p:spPr>
          <a:xfrm>
            <a:off x="634285" y="4420723"/>
            <a:ext cx="8903904" cy="1858645"/>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Which previously done by Server Admin or Sys Admin.</a:t>
            </a:r>
          </a:p>
        </p:txBody>
      </p:sp>
      <p:pic>
        <p:nvPicPr>
          <p:cNvPr id="12" name="Picture 11" descr="A person in a suit and tie&#10;&#10;Description automatically generated with medium confidence">
            <a:extLst>
              <a:ext uri="{FF2B5EF4-FFF2-40B4-BE49-F238E27FC236}">
                <a16:creationId xmlns:a16="http://schemas.microsoft.com/office/drawing/2014/main" id="{15888EC5-73E0-80BF-788A-19E2199DB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7731" y="2095500"/>
            <a:ext cx="6185796" cy="61857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8" name="TextBox 8"/>
          <p:cNvSpPr txBox="1"/>
          <p:nvPr/>
        </p:nvSpPr>
        <p:spPr>
          <a:xfrm>
            <a:off x="634285" y="3782486"/>
            <a:ext cx="7125802" cy="1858645"/>
          </a:xfrm>
          <a:prstGeom prst="rect">
            <a:avLst/>
          </a:prstGeom>
        </p:spPr>
        <p:txBody>
          <a:bodyPr lIns="0" tIns="0" rIns="0" bIns="0" rtlCol="0" anchor="t">
            <a:spAutoFit/>
          </a:bodyPr>
          <a:lstStyle/>
          <a:p>
            <a:pPr>
              <a:lnSpc>
                <a:spcPts val="7279"/>
              </a:lnSpc>
            </a:pPr>
            <a:r>
              <a:rPr lang="en-US" sz="5199">
                <a:solidFill>
                  <a:srgbClr val="FFFFFF"/>
                </a:solidFill>
                <a:latin typeface="Canva Sans"/>
              </a:rPr>
              <a:t>Which create a loophole :</a:t>
            </a:r>
          </a:p>
        </p:txBody>
      </p:sp>
      <p:sp>
        <p:nvSpPr>
          <p:cNvPr id="9" name="TextBox 9"/>
          <p:cNvSpPr txBox="1"/>
          <p:nvPr/>
        </p:nvSpPr>
        <p:spPr>
          <a:xfrm>
            <a:off x="634285" y="6079799"/>
            <a:ext cx="6365518" cy="29997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Human error</a:t>
            </a:r>
          </a:p>
          <a:p>
            <a:pPr marL="734059" lvl="1" indent="-367030">
              <a:lnSpc>
                <a:spcPts val="4759"/>
              </a:lnSpc>
              <a:buFont typeface="Arial"/>
              <a:buChar char="•"/>
            </a:pPr>
            <a:r>
              <a:rPr lang="en-US" sz="3399">
                <a:solidFill>
                  <a:srgbClr val="FFFFFF"/>
                </a:solidFill>
                <a:latin typeface="Canva Sans"/>
              </a:rPr>
              <a:t>High human resources (human capital)</a:t>
            </a:r>
          </a:p>
          <a:p>
            <a:pPr marL="734059" lvl="1" indent="-367030">
              <a:lnSpc>
                <a:spcPts val="4759"/>
              </a:lnSpc>
              <a:buFont typeface="Arial"/>
              <a:buChar char="•"/>
            </a:pPr>
            <a:r>
              <a:rPr lang="en-US" sz="3399">
                <a:solidFill>
                  <a:srgbClr val="FFFFFF"/>
                </a:solidFill>
                <a:latin typeface="Canva Sans"/>
              </a:rPr>
              <a:t>High effort and time</a:t>
            </a:r>
          </a:p>
          <a:p>
            <a:pPr>
              <a:lnSpc>
                <a:spcPts val="4759"/>
              </a:lnSpc>
            </a:pPr>
            <a:endParaRPr lang="en-US" sz="3399">
              <a:solidFill>
                <a:srgbClr val="FFFFFF"/>
              </a:solidFill>
              <a:latin typeface="Canva Sans"/>
            </a:endParaRPr>
          </a:p>
        </p:txBody>
      </p:sp>
      <p:pic>
        <p:nvPicPr>
          <p:cNvPr id="11" name="Picture 10">
            <a:extLst>
              <a:ext uri="{FF2B5EF4-FFF2-40B4-BE49-F238E27FC236}">
                <a16:creationId xmlns:a16="http://schemas.microsoft.com/office/drawing/2014/main" id="{58312673-FC3F-44CE-BFEF-660B7558A6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8348" y="2705100"/>
            <a:ext cx="7097639" cy="59146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587</Words>
  <Application>Microsoft Macintosh PowerPoint</Application>
  <PresentationFormat>Custom</PresentationFormat>
  <Paragraphs>126</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Assistant Bold</vt:lpstr>
      <vt:lpstr>Canva Sans Bold</vt:lpstr>
      <vt:lpstr>Arial</vt:lpstr>
      <vt:lpstr>Assistant Bold Bold</vt:lpstr>
      <vt:lpstr>Antonio Bold Bold</vt:lpstr>
      <vt:lpstr>Assistant</vt:lpstr>
      <vt:lpstr>Canva Sans</vt:lpstr>
      <vt:lpstr>Assistant Regular</vt:lpstr>
      <vt:lpstr>Assistant Regular Bold</vt:lpstr>
      <vt:lpstr>Antonio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Najoe</dc:title>
  <cp:lastModifiedBy>Muhammad Johar Jaafar</cp:lastModifiedBy>
  <cp:revision>2</cp:revision>
  <dcterms:created xsi:type="dcterms:W3CDTF">2006-08-16T00:00:00Z</dcterms:created>
  <dcterms:modified xsi:type="dcterms:W3CDTF">2022-10-20T01:51:51Z</dcterms:modified>
  <dc:identifier>DAFPeDOHpR4</dc:identifier>
</cp:coreProperties>
</file>